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9"/>
  </p:notesMasterIdLst>
  <p:sldIdLst>
    <p:sldId id="257" r:id="rId7"/>
    <p:sldId id="5249" r:id="rId8"/>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2" autoAdjust="0"/>
    <p:restoredTop sz="94660"/>
  </p:normalViewPr>
  <p:slideViewPr>
    <p:cSldViewPr>
      <p:cViewPr varScale="1">
        <p:scale>
          <a:sx n="57" d="100"/>
          <a:sy n="57" d="100"/>
        </p:scale>
        <p:origin x="2602" y="34"/>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3459878D-FDAA-4685-8A1D-316BA5A93AB4}" type="datetimeFigureOut">
              <a:rPr kumimoji="1" lang="ja-JP" altLang="en-US" smtClean="0"/>
              <a:t>2021/1/6</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F12B557D-62D5-4FE7-9C11-A037615C7C0A}" type="slidenum">
              <a:rPr kumimoji="1" lang="ja-JP" altLang="en-US" smtClean="0"/>
              <a:t>‹#›</a:t>
            </a:fld>
            <a:endParaRPr kumimoji="1" lang="ja-JP" altLang="en-US"/>
          </a:p>
        </p:txBody>
      </p:sp>
    </p:spTree>
    <p:extLst>
      <p:ext uri="{BB962C8B-B14F-4D97-AF65-F5344CB8AC3E}">
        <p14:creationId xmlns:p14="http://schemas.microsoft.com/office/powerpoint/2010/main" val="232841612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8DFB43C8-C121-4A6B-A723-D47E5D90B99A}" type="datetimeFigureOut">
              <a:rPr kumimoji="1" lang="ja-JP" altLang="en-US" smtClean="0"/>
              <a:pPr/>
              <a:t>2021/1/6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0322C45-9201-47A6-8203-7AFE75B9E41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DFB43C8-C121-4A6B-A723-D47E5D90B99A}" type="datetimeFigureOut">
              <a:rPr kumimoji="1" lang="ja-JP" altLang="en-US" smtClean="0"/>
              <a:pPr/>
              <a:t>2021/1/6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0322C45-9201-47A6-8203-7AFE75B9E41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DFB43C8-C121-4A6B-A723-D47E5D90B99A}" type="datetimeFigureOut">
              <a:rPr kumimoji="1" lang="ja-JP" altLang="en-US" smtClean="0"/>
              <a:pPr/>
              <a:t>2021/1/6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0322C45-9201-47A6-8203-7AFE75B9E41A}"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DFB43C8-C121-4A6B-A723-D47E5D90B99A}" type="datetimeFigureOut">
              <a:rPr kumimoji="1" lang="ja-JP" altLang="en-US" smtClean="0"/>
              <a:pPr/>
              <a:t>2021/1/6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0322C45-9201-47A6-8203-7AFE75B9E41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8DFB43C8-C121-4A6B-A723-D47E5D90B99A}" type="datetimeFigureOut">
              <a:rPr kumimoji="1" lang="ja-JP" altLang="en-US" smtClean="0"/>
              <a:pPr/>
              <a:t>2021/1/6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80322C45-9201-47A6-8203-7AFE75B9E41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8DFB43C8-C121-4A6B-A723-D47E5D90B99A}" type="datetimeFigureOut">
              <a:rPr kumimoji="1" lang="ja-JP" altLang="en-US" smtClean="0"/>
              <a:pPr/>
              <a:t>2021/1/6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0322C45-9201-47A6-8203-7AFE75B9E41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8DFB43C8-C121-4A6B-A723-D47E5D90B99A}" type="datetimeFigureOut">
              <a:rPr kumimoji="1" lang="ja-JP" altLang="en-US" smtClean="0"/>
              <a:pPr/>
              <a:t>2021/1/6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80322C45-9201-47A6-8203-7AFE75B9E41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8DFB43C8-C121-4A6B-A723-D47E5D90B99A}" type="datetimeFigureOut">
              <a:rPr kumimoji="1" lang="ja-JP" altLang="en-US" smtClean="0"/>
              <a:pPr/>
              <a:t>2021/1/6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80322C45-9201-47A6-8203-7AFE75B9E41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DFB43C8-C121-4A6B-A723-D47E5D90B99A}" type="datetimeFigureOut">
              <a:rPr kumimoji="1" lang="ja-JP" altLang="en-US" smtClean="0"/>
              <a:pPr/>
              <a:t>2021/1/6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80322C45-9201-47A6-8203-7AFE75B9E41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8DFB43C8-C121-4A6B-A723-D47E5D90B99A}" type="datetimeFigureOut">
              <a:rPr kumimoji="1" lang="ja-JP" altLang="en-US" smtClean="0"/>
              <a:pPr/>
              <a:t>2021/1/6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0322C45-9201-47A6-8203-7AFE75B9E41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8DFB43C8-C121-4A6B-A723-D47E5D90B99A}" type="datetimeFigureOut">
              <a:rPr kumimoji="1" lang="ja-JP" altLang="en-US" smtClean="0"/>
              <a:pPr/>
              <a:t>2021/1/6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80322C45-9201-47A6-8203-7AFE75B9E41A}"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8DFB43C8-C121-4A6B-A723-D47E5D90B99A}" type="datetimeFigureOut">
              <a:rPr kumimoji="1" lang="ja-JP" altLang="en-US" smtClean="0"/>
              <a:pPr/>
              <a:t>2021/1/6</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80322C45-9201-47A6-8203-7AFE75B9E41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 name="図 13">
            <a:extLst>
              <a:ext uri="{FF2B5EF4-FFF2-40B4-BE49-F238E27FC236}">
                <a16:creationId xmlns:a16="http://schemas.microsoft.com/office/drawing/2014/main" id="{34E69570-3028-4454-82CB-BCC37868A57D}"/>
              </a:ext>
            </a:extLst>
          </p:cNvPr>
          <p:cNvPicPr>
            <a:picLocks noChangeAspect="1"/>
          </p:cNvPicPr>
          <p:nvPr/>
        </p:nvPicPr>
        <p:blipFill>
          <a:blip r:embed="rId2"/>
          <a:stretch>
            <a:fillRect/>
          </a:stretch>
        </p:blipFill>
        <p:spPr>
          <a:xfrm>
            <a:off x="1" y="6420"/>
            <a:ext cx="6858000" cy="9899580"/>
          </a:xfrm>
          <a:prstGeom prst="rect">
            <a:avLst/>
          </a:prstGeom>
        </p:spPr>
      </p:pic>
      <p:pic>
        <p:nvPicPr>
          <p:cNvPr id="2" name="図 1">
            <a:extLst>
              <a:ext uri="{FF2B5EF4-FFF2-40B4-BE49-F238E27FC236}">
                <a16:creationId xmlns:a16="http://schemas.microsoft.com/office/drawing/2014/main" id="{1A1BCD1F-9305-43B7-A0AB-F072A83966C8}"/>
              </a:ext>
            </a:extLst>
          </p:cNvPr>
          <p:cNvPicPr>
            <a:picLocks noChangeAspect="1"/>
          </p:cNvPicPr>
          <p:nvPr/>
        </p:nvPicPr>
        <p:blipFill>
          <a:blip r:embed="rId2"/>
          <a:stretch>
            <a:fillRect/>
          </a:stretch>
        </p:blipFill>
        <p:spPr>
          <a:xfrm>
            <a:off x="0" y="1438137"/>
            <a:ext cx="6858000" cy="8581092"/>
          </a:xfrm>
          <a:prstGeom prst="rect">
            <a:avLst/>
          </a:prstGeom>
        </p:spPr>
      </p:pic>
      <p:pic>
        <p:nvPicPr>
          <p:cNvPr id="15" name="図 14">
            <a:extLst>
              <a:ext uri="{FF2B5EF4-FFF2-40B4-BE49-F238E27FC236}">
                <a16:creationId xmlns:a16="http://schemas.microsoft.com/office/drawing/2014/main" id="{C0C2ACDE-A2B1-41EB-A29D-5F5B51CF358F}"/>
              </a:ext>
            </a:extLst>
          </p:cNvPr>
          <p:cNvPicPr>
            <a:picLocks noChangeAspect="1"/>
          </p:cNvPicPr>
          <p:nvPr/>
        </p:nvPicPr>
        <p:blipFill>
          <a:blip r:embed="rId3"/>
          <a:stretch>
            <a:fillRect/>
          </a:stretch>
        </p:blipFill>
        <p:spPr>
          <a:xfrm>
            <a:off x="10316" y="1714696"/>
            <a:ext cx="6902502" cy="3021762"/>
          </a:xfrm>
          <a:prstGeom prst="rect">
            <a:avLst/>
          </a:prstGeom>
        </p:spPr>
      </p:pic>
      <p:sp>
        <p:nvSpPr>
          <p:cNvPr id="25" name="テキスト ボックス 24"/>
          <p:cNvSpPr txBox="1"/>
          <p:nvPr/>
        </p:nvSpPr>
        <p:spPr>
          <a:xfrm>
            <a:off x="84715" y="7134433"/>
            <a:ext cx="6688570" cy="1769715"/>
          </a:xfrm>
          <a:prstGeom prst="rect">
            <a:avLst/>
          </a:prstGeom>
          <a:noFill/>
        </p:spPr>
        <p:txBody>
          <a:bodyPr wrap="square" rtlCol="0">
            <a:spAutoFit/>
          </a:bodyPr>
          <a:lstStyle/>
          <a:p>
            <a:r>
              <a:rPr lang="ja-JP" altLang="en-US" sz="1100" b="1" dirty="0">
                <a:solidFill>
                  <a:schemeClr val="bg1"/>
                </a:solidFill>
                <a:latin typeface="HG正楷書体-PRO" pitchFamily="66" charset="-128"/>
                <a:ea typeface="HG正楷書体-PRO" pitchFamily="66" charset="-128"/>
              </a:rPr>
              <a:t>　　　</a:t>
            </a:r>
            <a:r>
              <a:rPr lang="ja-JP" altLang="en-US" sz="1600" b="1" dirty="0">
                <a:solidFill>
                  <a:schemeClr val="bg1"/>
                </a:solidFill>
                <a:latin typeface="HG正楷書体-PRO" pitchFamily="66" charset="-128"/>
                <a:ea typeface="HG正楷書体-PRO" pitchFamily="66" charset="-128"/>
              </a:rPr>
              <a:t>　     座長　東京女子医科大学血液内科学講座　教授・講座主任</a:t>
            </a:r>
            <a:r>
              <a:rPr lang="ja-JP" altLang="en-US" sz="1100" b="1" dirty="0">
                <a:solidFill>
                  <a:schemeClr val="bg1"/>
                </a:solidFill>
                <a:latin typeface="HG正楷書体-PRO" pitchFamily="66" charset="-128"/>
                <a:ea typeface="HG正楷書体-PRO" pitchFamily="66" charset="-128"/>
              </a:rPr>
              <a:t>　　　　　　　　　　　　　　　　　　</a:t>
            </a:r>
            <a:r>
              <a:rPr lang="ja-JP" altLang="en-US" sz="1050" b="1" dirty="0">
                <a:solidFill>
                  <a:schemeClr val="bg1"/>
                </a:solidFill>
                <a:latin typeface="HG正楷書体-PRO" pitchFamily="66" charset="-128"/>
                <a:ea typeface="HG正楷書体-PRO" pitchFamily="66" charset="-128"/>
              </a:rPr>
              <a:t>　　　　　　</a:t>
            </a:r>
            <a:endParaRPr lang="en-US" altLang="ja-JP" sz="1050" b="1" dirty="0">
              <a:solidFill>
                <a:schemeClr val="bg1"/>
              </a:solidFill>
              <a:latin typeface="HG正楷書体-PRO" pitchFamily="66" charset="-128"/>
              <a:ea typeface="HG正楷書体-PRO" pitchFamily="66" charset="-128"/>
            </a:endParaRPr>
          </a:p>
          <a:p>
            <a:pPr lvl="1" algn="r"/>
            <a:r>
              <a:rPr lang="ja-JP" altLang="en-US" sz="1600" b="1" dirty="0">
                <a:solidFill>
                  <a:schemeClr val="bg1"/>
                </a:solidFill>
                <a:latin typeface="HG正楷書体-PRO" pitchFamily="66" charset="-128"/>
                <a:ea typeface="HG正楷書体-PRO" pitchFamily="66" charset="-128"/>
              </a:rPr>
              <a:t>　　　　　　　　　　　　　田中　淳司　先生</a:t>
            </a:r>
            <a:endParaRPr lang="en-US" altLang="ja-JP" sz="1600" b="1" dirty="0">
              <a:solidFill>
                <a:schemeClr val="bg1"/>
              </a:solidFill>
              <a:latin typeface="HG正楷書体-PRO" pitchFamily="66" charset="-128"/>
              <a:ea typeface="HG正楷書体-PRO" pitchFamily="66" charset="-128"/>
            </a:endParaRPr>
          </a:p>
          <a:p>
            <a:pPr lvl="1"/>
            <a:r>
              <a:rPr lang="ja-JP" altLang="en-US" sz="2400" b="1" dirty="0">
                <a:solidFill>
                  <a:srgbClr val="FFFF00"/>
                </a:solidFill>
                <a:latin typeface="HG正楷書体-PRO" pitchFamily="66" charset="-128"/>
                <a:ea typeface="HG正楷書体-PRO" pitchFamily="66" charset="-128"/>
              </a:rPr>
              <a:t>　　骨髄異形成症候群の診断と治療</a:t>
            </a:r>
            <a:r>
              <a:rPr lang="ja-JP" altLang="en-US" sz="2400" b="1" dirty="0">
                <a:solidFill>
                  <a:schemeClr val="bg1"/>
                </a:solidFill>
                <a:latin typeface="HG正楷書体-PRO" pitchFamily="66" charset="-128"/>
                <a:ea typeface="HG正楷書体-PRO" pitchFamily="66" charset="-128"/>
              </a:rPr>
              <a:t>　</a:t>
            </a:r>
            <a:r>
              <a:rPr lang="ja-JP" altLang="en-US" b="1" dirty="0">
                <a:solidFill>
                  <a:schemeClr val="bg1"/>
                </a:solidFill>
                <a:latin typeface="HG正楷書体-PRO" pitchFamily="66" charset="-128"/>
                <a:ea typeface="HG正楷書体-PRO" pitchFamily="66" charset="-128"/>
              </a:rPr>
              <a:t>　　　　　　　</a:t>
            </a:r>
            <a:endParaRPr lang="en-US" altLang="ja-JP" b="1" dirty="0">
              <a:solidFill>
                <a:schemeClr val="bg1"/>
              </a:solidFill>
              <a:latin typeface="HG正楷書体-PRO" pitchFamily="66" charset="-128"/>
              <a:ea typeface="HG正楷書体-PRO" pitchFamily="66" charset="-128"/>
            </a:endParaRPr>
          </a:p>
          <a:p>
            <a:r>
              <a:rPr lang="ja-JP" altLang="en-US" sz="1050" b="1" dirty="0">
                <a:solidFill>
                  <a:schemeClr val="bg1"/>
                </a:solidFill>
                <a:latin typeface="HG正楷書体-PRO" pitchFamily="66" charset="-128"/>
                <a:ea typeface="HG正楷書体-PRO" pitchFamily="66" charset="-128"/>
              </a:rPr>
              <a:t>　</a:t>
            </a:r>
            <a:endParaRPr lang="en-US" altLang="ja-JP" sz="1050" b="1" dirty="0">
              <a:solidFill>
                <a:schemeClr val="bg1"/>
              </a:solidFill>
              <a:latin typeface="HG正楷書体-PRO" pitchFamily="66" charset="-128"/>
              <a:ea typeface="HG正楷書体-PRO" pitchFamily="66" charset="-128"/>
            </a:endParaRPr>
          </a:p>
          <a:p>
            <a:r>
              <a:rPr lang="en-US" altLang="zh-CN" sz="1400" b="1" dirty="0">
                <a:solidFill>
                  <a:schemeClr val="bg1"/>
                </a:solidFill>
                <a:latin typeface="HG正楷書体-PRO" pitchFamily="66" charset="-128"/>
                <a:ea typeface="HG正楷書体-PRO" pitchFamily="66" charset="-128"/>
              </a:rPr>
              <a:t>                 </a:t>
            </a:r>
            <a:r>
              <a:rPr lang="ja-JP" altLang="en-US" sz="1600" b="1" dirty="0">
                <a:solidFill>
                  <a:schemeClr val="bg1"/>
                </a:solidFill>
                <a:latin typeface="HG正楷書体-PRO" pitchFamily="66" charset="-128"/>
                <a:ea typeface="HG正楷書体-PRO" pitchFamily="66" charset="-128"/>
              </a:rPr>
              <a:t>演者　北里大学医学部　血液内科学　主任教授　　　　　　　　</a:t>
            </a:r>
            <a:endParaRPr lang="en-US" altLang="ja-JP" sz="1600" b="1" dirty="0">
              <a:solidFill>
                <a:schemeClr val="bg1"/>
              </a:solidFill>
              <a:latin typeface="HG正楷書体-PRO" pitchFamily="66" charset="-128"/>
              <a:ea typeface="HG正楷書体-PRO" pitchFamily="66" charset="-128"/>
            </a:endParaRPr>
          </a:p>
          <a:p>
            <a:pPr algn="r"/>
            <a:r>
              <a:rPr lang="ja-JP" altLang="en-US" sz="1600" b="1" dirty="0">
                <a:solidFill>
                  <a:schemeClr val="bg1"/>
                </a:solidFill>
                <a:latin typeface="HG正楷書体-PRO" pitchFamily="66" charset="-128"/>
                <a:ea typeface="HG正楷書体-PRO" pitchFamily="66" charset="-128"/>
              </a:rPr>
              <a:t>　　　　　　　　　　　　　　鈴木　隆浩　</a:t>
            </a:r>
            <a:r>
              <a:rPr lang="zh-CN" altLang="en-US" sz="1600" b="1" dirty="0">
                <a:solidFill>
                  <a:schemeClr val="bg1"/>
                </a:solidFill>
                <a:latin typeface="HG正楷書体-PRO" pitchFamily="66" charset="-128"/>
                <a:ea typeface="HG正楷書体-PRO" pitchFamily="66" charset="-128"/>
              </a:rPr>
              <a:t>先生                                    </a:t>
            </a:r>
            <a:r>
              <a:rPr lang="ja-JP" altLang="en-US" sz="1600" b="1" dirty="0">
                <a:solidFill>
                  <a:schemeClr val="bg1"/>
                </a:solidFill>
                <a:latin typeface="HG正楷書体-PRO" pitchFamily="66" charset="-128"/>
                <a:ea typeface="HG正楷書体-PRO" pitchFamily="66" charset="-128"/>
              </a:rPr>
              <a:t>　</a:t>
            </a:r>
            <a:r>
              <a:rPr lang="zh-CN" altLang="en-US" sz="1600" b="1" dirty="0">
                <a:solidFill>
                  <a:schemeClr val="bg1"/>
                </a:solidFill>
                <a:latin typeface="HG正楷書体-PRO" pitchFamily="66" charset="-128"/>
                <a:ea typeface="HG正楷書体-PRO" pitchFamily="66" charset="-128"/>
              </a:rPr>
              <a:t>    </a:t>
            </a:r>
            <a:r>
              <a:rPr lang="ja-JP" altLang="en-US" sz="1050" b="1" dirty="0">
                <a:solidFill>
                  <a:schemeClr val="bg1"/>
                </a:solidFill>
                <a:latin typeface="HG正楷書体-PRO" pitchFamily="66" charset="-128"/>
                <a:ea typeface="HG正楷書体-PRO" pitchFamily="66" charset="-128"/>
              </a:rPr>
              <a:t>　　　　　　</a:t>
            </a:r>
            <a:endParaRPr lang="en-US" altLang="ja-JP" sz="1050" b="1" dirty="0">
              <a:solidFill>
                <a:schemeClr val="bg1"/>
              </a:solidFill>
              <a:latin typeface="HG正楷書体-PRO" pitchFamily="66" charset="-128"/>
              <a:ea typeface="HG正楷書体-PRO" pitchFamily="66" charset="-128"/>
            </a:endParaRPr>
          </a:p>
          <a:p>
            <a:r>
              <a:rPr lang="ja-JP" altLang="en-US" sz="1050" b="1" dirty="0">
                <a:solidFill>
                  <a:schemeClr val="bg1"/>
                </a:solidFill>
                <a:latin typeface="HG正楷書体-PRO" pitchFamily="66" charset="-128"/>
                <a:ea typeface="HG正楷書体-PRO" pitchFamily="66" charset="-128"/>
              </a:rPr>
              <a:t>　　　　　　　　　　　　　　　</a:t>
            </a:r>
            <a:endParaRPr lang="ja-JP" altLang="ja-JP" sz="1000" b="1" dirty="0">
              <a:solidFill>
                <a:schemeClr val="bg1"/>
              </a:solidFill>
              <a:latin typeface="HG正楷書体-PRO" pitchFamily="66" charset="-128"/>
              <a:ea typeface="HG正楷書体-PRO" pitchFamily="66" charset="-128"/>
            </a:endParaRPr>
          </a:p>
        </p:txBody>
      </p:sp>
      <p:sp>
        <p:nvSpPr>
          <p:cNvPr id="21" name="テキスト ボックス 20"/>
          <p:cNvSpPr txBox="1"/>
          <p:nvPr/>
        </p:nvSpPr>
        <p:spPr>
          <a:xfrm>
            <a:off x="-47170" y="4649143"/>
            <a:ext cx="6820455" cy="807913"/>
          </a:xfrm>
          <a:prstGeom prst="rect">
            <a:avLst/>
          </a:prstGeom>
          <a:noFill/>
        </p:spPr>
        <p:txBody>
          <a:bodyPr wrap="square" rtlCol="0" anchor="ctr">
            <a:spAutoFit/>
          </a:bodyPr>
          <a:lstStyle/>
          <a:p>
            <a:r>
              <a:rPr lang="ja-JP" altLang="en-US" sz="1050" b="1" dirty="0">
                <a:solidFill>
                  <a:schemeClr val="bg1"/>
                </a:solidFill>
                <a:latin typeface="HG正楷書体-PRO" pitchFamily="66" charset="-128"/>
                <a:ea typeface="HG正楷書体-PRO" pitchFamily="66" charset="-128"/>
              </a:rPr>
              <a:t>　　　　　　　　　</a:t>
            </a:r>
            <a:endParaRPr lang="en-US" altLang="ja-JP" sz="1050" b="1" dirty="0">
              <a:solidFill>
                <a:schemeClr val="bg1"/>
              </a:solidFill>
              <a:latin typeface="HG正楷書体-PRO" pitchFamily="66" charset="-128"/>
              <a:ea typeface="HG正楷書体-PRO" pitchFamily="66" charset="-128"/>
            </a:endParaRPr>
          </a:p>
          <a:p>
            <a:r>
              <a:rPr lang="ja-JP" altLang="en-US" sz="1050" b="1" dirty="0">
                <a:solidFill>
                  <a:schemeClr val="bg1"/>
                </a:solidFill>
                <a:latin typeface="HG正楷書体-PRO" pitchFamily="66" charset="-128"/>
                <a:ea typeface="HG正楷書体-PRO" pitchFamily="66" charset="-128"/>
              </a:rPr>
              <a:t>　　　　　　　　</a:t>
            </a:r>
            <a:r>
              <a:rPr lang="ja-JP" altLang="en-US" sz="1600" b="1" dirty="0">
                <a:solidFill>
                  <a:schemeClr val="bg1"/>
                </a:solidFill>
                <a:latin typeface="HG正楷書体-PRO" pitchFamily="66" charset="-128"/>
                <a:ea typeface="HG正楷書体-PRO" pitchFamily="66" charset="-128"/>
              </a:rPr>
              <a:t>座長  国立病院機構災害医療センター　血液内科　医長</a:t>
            </a:r>
            <a:endParaRPr lang="en-US" altLang="ja-JP" sz="1600" b="1" dirty="0">
              <a:solidFill>
                <a:schemeClr val="bg1"/>
              </a:solidFill>
              <a:latin typeface="HG正楷書体-PRO" pitchFamily="66" charset="-128"/>
              <a:ea typeface="HG正楷書体-PRO" pitchFamily="66" charset="-128"/>
            </a:endParaRPr>
          </a:p>
          <a:p>
            <a:pPr algn="r"/>
            <a:r>
              <a:rPr lang="ja-JP" altLang="en-US" sz="2000" b="1" dirty="0">
                <a:solidFill>
                  <a:schemeClr val="bg1"/>
                </a:solidFill>
                <a:latin typeface="HG正楷書体-PRO" pitchFamily="66" charset="-128"/>
                <a:ea typeface="HG正楷書体-PRO" pitchFamily="66" charset="-128"/>
              </a:rPr>
              <a:t>                                　</a:t>
            </a:r>
            <a:r>
              <a:rPr lang="ja-JP" altLang="en-US" sz="1600" b="1" dirty="0">
                <a:solidFill>
                  <a:schemeClr val="bg1"/>
                </a:solidFill>
                <a:latin typeface="HG正楷書体-PRO" pitchFamily="66" charset="-128"/>
                <a:ea typeface="HG正楷書体-PRO" pitchFamily="66" charset="-128"/>
              </a:rPr>
              <a:t>能登　俊</a:t>
            </a:r>
            <a:r>
              <a:rPr lang="ja-JP" altLang="en-US" sz="2000" b="1" dirty="0">
                <a:solidFill>
                  <a:schemeClr val="bg1"/>
                </a:solidFill>
                <a:latin typeface="HG正楷書体-PRO" pitchFamily="66" charset="-128"/>
                <a:ea typeface="HG正楷書体-PRO" pitchFamily="66" charset="-128"/>
              </a:rPr>
              <a:t>　</a:t>
            </a:r>
            <a:r>
              <a:rPr lang="ja-JP" altLang="en-US" sz="1600" b="1" dirty="0">
                <a:solidFill>
                  <a:schemeClr val="bg1"/>
                </a:solidFill>
                <a:latin typeface="HG正楷書体-PRO" pitchFamily="66" charset="-128"/>
                <a:ea typeface="HG正楷書体-PRO" pitchFamily="66" charset="-128"/>
              </a:rPr>
              <a:t>先生</a:t>
            </a:r>
            <a:endParaRPr lang="en-US" altLang="ja-JP" sz="1600" b="1" dirty="0">
              <a:solidFill>
                <a:schemeClr val="bg1"/>
              </a:solidFill>
              <a:latin typeface="HG正楷書体-PRO" pitchFamily="66" charset="-128"/>
              <a:ea typeface="HG正楷書体-PRO" pitchFamily="66" charset="-128"/>
            </a:endParaRPr>
          </a:p>
        </p:txBody>
      </p:sp>
      <p:sp>
        <p:nvSpPr>
          <p:cNvPr id="3" name="テキスト ボックス 2"/>
          <p:cNvSpPr txBox="1"/>
          <p:nvPr/>
        </p:nvSpPr>
        <p:spPr>
          <a:xfrm>
            <a:off x="-27384" y="128464"/>
            <a:ext cx="6858000" cy="584775"/>
          </a:xfrm>
          <a:prstGeom prst="rect">
            <a:avLst/>
          </a:prstGeom>
          <a:noFill/>
        </p:spPr>
        <p:txBody>
          <a:bodyPr wrap="square" rtlCol="0">
            <a:spAutoFit/>
          </a:bodyPr>
          <a:lstStyle/>
          <a:p>
            <a:pPr algn="ctr"/>
            <a:r>
              <a:rPr lang="ja-JP" altLang="en-US" sz="3200" b="1" dirty="0">
                <a:solidFill>
                  <a:schemeClr val="bg1"/>
                </a:solidFill>
                <a:latin typeface="HG正楷書体-PRO" pitchFamily="66" charset="-128"/>
                <a:ea typeface="HG正楷書体-PRO" pitchFamily="66" charset="-128"/>
              </a:rPr>
              <a:t>第</a:t>
            </a:r>
            <a:r>
              <a:rPr lang="en-US" altLang="ja-JP" sz="3200" b="1" dirty="0">
                <a:solidFill>
                  <a:schemeClr val="bg1"/>
                </a:solidFill>
                <a:latin typeface="HG正楷書体-PRO" pitchFamily="66" charset="-128"/>
                <a:ea typeface="HG正楷書体-PRO" pitchFamily="66" charset="-128"/>
              </a:rPr>
              <a:t>8</a:t>
            </a:r>
            <a:r>
              <a:rPr lang="ja-JP" altLang="en-US" sz="3200" b="1" dirty="0">
                <a:solidFill>
                  <a:schemeClr val="bg1"/>
                </a:solidFill>
                <a:latin typeface="HG正楷書体-PRO" pitchFamily="66" charset="-128"/>
                <a:ea typeface="HG正楷書体-PRO" pitchFamily="66" charset="-128"/>
              </a:rPr>
              <a:t>回関東血液疾患研究</a:t>
            </a:r>
            <a:r>
              <a:rPr lang="ja-JP" altLang="ja-JP" sz="3200" b="1" dirty="0">
                <a:solidFill>
                  <a:schemeClr val="bg1"/>
                </a:solidFill>
                <a:latin typeface="HG正楷書体-PRO" pitchFamily="66" charset="-128"/>
                <a:ea typeface="HG正楷書体-PRO" pitchFamily="66" charset="-128"/>
              </a:rPr>
              <a:t>会</a:t>
            </a:r>
          </a:p>
        </p:txBody>
      </p:sp>
      <p:sp>
        <p:nvSpPr>
          <p:cNvPr id="4" name="円/楕円 3"/>
          <p:cNvSpPr/>
          <p:nvPr/>
        </p:nvSpPr>
        <p:spPr>
          <a:xfrm>
            <a:off x="3554960" y="738338"/>
            <a:ext cx="3042392" cy="1930561"/>
          </a:xfrm>
          <a:prstGeom prst="ellipse">
            <a:avLst/>
          </a:prstGeom>
          <a:gradFill flip="none" rotWithShape="1">
            <a:gsLst>
              <a:gs pos="0">
                <a:srgbClr val="FF6600"/>
              </a:gs>
              <a:gs pos="100000">
                <a:schemeClr val="tx1"/>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r>
              <a:rPr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rPr>
              <a:t>【</a:t>
            </a:r>
            <a:r>
              <a:rPr lang="ja-JP" altLang="en-US" sz="1400" b="1" dirty="0">
                <a:effectLst>
                  <a:outerShdw blurRad="38100" dist="38100" dir="2700000" algn="tl">
                    <a:srgbClr val="000000">
                      <a:alpha val="43137"/>
                    </a:srgbClr>
                  </a:outerShdw>
                </a:effectLst>
                <a:latin typeface="HG正楷書体-PRO" pitchFamily="66" charset="-128"/>
                <a:ea typeface="HG正楷書体-PRO" pitchFamily="66" charset="-128"/>
              </a:rPr>
              <a:t>日時</a:t>
            </a:r>
            <a:r>
              <a:rPr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rPr>
              <a:t>】</a:t>
            </a:r>
          </a:p>
          <a:p>
            <a:r>
              <a:rPr lang="ja-JP" altLang="en-US" sz="1400" b="1" dirty="0">
                <a:effectLst>
                  <a:outerShdw blurRad="38100" dist="38100" dir="2700000" algn="tl">
                    <a:srgbClr val="000000">
                      <a:alpha val="43137"/>
                    </a:srgbClr>
                  </a:outerShdw>
                </a:effectLst>
                <a:latin typeface="HG正楷書体-PRO" pitchFamily="66" charset="-128"/>
                <a:ea typeface="HG正楷書体-PRO" pitchFamily="66" charset="-128"/>
              </a:rPr>
              <a:t>　</a:t>
            </a:r>
            <a:r>
              <a:rPr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rPr>
              <a:t>2021</a:t>
            </a:r>
            <a:r>
              <a:rPr lang="ja-JP" altLang="en-US" sz="1400" b="1" dirty="0">
                <a:effectLst>
                  <a:outerShdw blurRad="38100" dist="38100" dir="2700000" algn="tl">
                    <a:srgbClr val="000000">
                      <a:alpha val="43137"/>
                    </a:srgbClr>
                  </a:outerShdw>
                </a:effectLst>
                <a:latin typeface="HG正楷書体-PRO" pitchFamily="66" charset="-128"/>
                <a:ea typeface="HG正楷書体-PRO" pitchFamily="66" charset="-128"/>
              </a:rPr>
              <a:t>年</a:t>
            </a:r>
            <a:r>
              <a:rPr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rPr>
              <a:t>1</a:t>
            </a:r>
            <a:r>
              <a:rPr lang="ja-JP" altLang="en-US" sz="1400" b="1" dirty="0">
                <a:effectLst>
                  <a:outerShdw blurRad="38100" dist="38100" dir="2700000" algn="tl">
                    <a:srgbClr val="000000">
                      <a:alpha val="43137"/>
                    </a:srgbClr>
                  </a:outerShdw>
                </a:effectLst>
                <a:latin typeface="HG正楷書体-PRO" pitchFamily="66" charset="-128"/>
                <a:ea typeface="HG正楷書体-PRO" pitchFamily="66" charset="-128"/>
              </a:rPr>
              <a:t>月</a:t>
            </a:r>
            <a:r>
              <a:rPr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rPr>
              <a:t>29</a:t>
            </a:r>
            <a:r>
              <a:rPr lang="ja-JP" altLang="en-US" sz="1400" b="1" dirty="0">
                <a:effectLst>
                  <a:outerShdw blurRad="38100" dist="38100" dir="2700000" algn="tl">
                    <a:srgbClr val="000000">
                      <a:alpha val="43137"/>
                    </a:srgbClr>
                  </a:outerShdw>
                </a:effectLst>
                <a:latin typeface="HG正楷書体-PRO" pitchFamily="66" charset="-128"/>
                <a:ea typeface="HG正楷書体-PRO" pitchFamily="66" charset="-128"/>
              </a:rPr>
              <a:t>日（金）</a:t>
            </a:r>
            <a:r>
              <a:rPr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rPr>
              <a:t>19:00</a:t>
            </a:r>
            <a:r>
              <a:rPr lang="ja-JP" altLang="en-US" sz="1400" b="1" dirty="0">
                <a:effectLst>
                  <a:outerShdw blurRad="38100" dist="38100" dir="2700000" algn="tl">
                    <a:srgbClr val="000000">
                      <a:alpha val="43137"/>
                    </a:srgbClr>
                  </a:outerShdw>
                </a:effectLst>
                <a:latin typeface="HG正楷書体-PRO" pitchFamily="66" charset="-128"/>
                <a:ea typeface="HG正楷書体-PRO" pitchFamily="66" charset="-128"/>
              </a:rPr>
              <a:t>～</a:t>
            </a:r>
            <a:endParaRPr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endParaRPr>
          </a:p>
          <a:p>
            <a:r>
              <a:rPr kumimoji="1"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rPr>
              <a:t>【</a:t>
            </a:r>
            <a:r>
              <a:rPr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rPr>
              <a:t>web</a:t>
            </a:r>
            <a:r>
              <a:rPr lang="ja-JP" altLang="en-US" sz="1400" b="1" dirty="0">
                <a:effectLst>
                  <a:outerShdw blurRad="38100" dist="38100" dir="2700000" algn="tl">
                    <a:srgbClr val="000000">
                      <a:alpha val="43137"/>
                    </a:srgbClr>
                  </a:outerShdw>
                </a:effectLst>
                <a:latin typeface="HG正楷書体-PRO" pitchFamily="66" charset="-128"/>
                <a:ea typeface="HG正楷書体-PRO" pitchFamily="66" charset="-128"/>
              </a:rPr>
              <a:t>配信</a:t>
            </a:r>
            <a:r>
              <a:rPr kumimoji="1"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rPr>
              <a:t>】</a:t>
            </a:r>
          </a:p>
          <a:p>
            <a:r>
              <a:rPr kumimoji="1" lang="ja-JP" altLang="en-US" sz="1400" b="1" dirty="0">
                <a:effectLst>
                  <a:outerShdw blurRad="38100" dist="38100" dir="2700000" algn="tl">
                    <a:srgbClr val="000000">
                      <a:alpha val="43137"/>
                    </a:srgbClr>
                  </a:outerShdw>
                </a:effectLst>
                <a:latin typeface="HG正楷書体-PRO" pitchFamily="66" charset="-128"/>
                <a:ea typeface="HG正楷書体-PRO" pitchFamily="66" charset="-128"/>
              </a:rPr>
              <a:t>　</a:t>
            </a:r>
            <a:r>
              <a:rPr kumimoji="1"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rPr>
              <a:t>ZOOM</a:t>
            </a:r>
            <a:r>
              <a:rPr lang="ja-JP" altLang="en-US" sz="1400" b="1" dirty="0">
                <a:effectLst>
                  <a:outerShdw blurRad="38100" dist="38100" dir="2700000" algn="tl">
                    <a:srgbClr val="000000">
                      <a:alpha val="43137"/>
                    </a:srgbClr>
                  </a:outerShdw>
                </a:effectLst>
                <a:latin typeface="HG正楷書体-PRO" pitchFamily="66" charset="-128"/>
                <a:ea typeface="HG正楷書体-PRO" pitchFamily="66" charset="-128"/>
              </a:rPr>
              <a:t>配信　</a:t>
            </a:r>
            <a:endParaRPr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endParaRPr>
          </a:p>
          <a:p>
            <a:r>
              <a:rPr kumimoji="1" lang="ja-JP" altLang="en-US" sz="1400" b="1" dirty="0">
                <a:effectLst>
                  <a:outerShdw blurRad="38100" dist="38100" dir="2700000" algn="tl">
                    <a:srgbClr val="000000">
                      <a:alpha val="43137"/>
                    </a:srgbClr>
                  </a:outerShdw>
                </a:effectLst>
                <a:latin typeface="HG正楷書体-PRO" pitchFamily="66" charset="-128"/>
                <a:ea typeface="HG正楷書体-PRO" pitchFamily="66" charset="-128"/>
              </a:rPr>
              <a:t>　事前登録が必要です。</a:t>
            </a:r>
            <a:endParaRPr kumimoji="1"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endParaRPr>
          </a:p>
          <a:p>
            <a:r>
              <a:rPr lang="ja-JP" altLang="en-US" sz="1400" b="1" dirty="0">
                <a:effectLst>
                  <a:outerShdw blurRad="38100" dist="38100" dir="2700000" algn="tl">
                    <a:srgbClr val="000000">
                      <a:alpha val="43137"/>
                    </a:srgbClr>
                  </a:outerShdw>
                </a:effectLst>
                <a:latin typeface="HG正楷書体-PRO" pitchFamily="66" charset="-128"/>
                <a:ea typeface="HG正楷書体-PRO" pitchFamily="66" charset="-128"/>
              </a:rPr>
              <a:t>　裏面をご確認ください。</a:t>
            </a:r>
            <a:endParaRPr kumimoji="1" lang="en-US" altLang="ja-JP" sz="1400" b="1" dirty="0">
              <a:effectLst>
                <a:outerShdw blurRad="38100" dist="38100" dir="2700000" algn="tl">
                  <a:srgbClr val="000000">
                    <a:alpha val="43137"/>
                  </a:srgbClr>
                </a:outerShdw>
              </a:effectLst>
              <a:latin typeface="HG正楷書体-PRO" pitchFamily="66" charset="-128"/>
              <a:ea typeface="HG正楷書体-PRO" pitchFamily="66" charset="-128"/>
            </a:endParaRPr>
          </a:p>
        </p:txBody>
      </p:sp>
      <p:sp>
        <p:nvSpPr>
          <p:cNvPr id="5" name="テキスト ボックス 4"/>
          <p:cNvSpPr txBox="1"/>
          <p:nvPr/>
        </p:nvSpPr>
        <p:spPr>
          <a:xfrm>
            <a:off x="28183" y="800101"/>
            <a:ext cx="3517429" cy="2031325"/>
          </a:xfrm>
          <a:prstGeom prst="rect">
            <a:avLst/>
          </a:prstGeom>
          <a:noFill/>
        </p:spPr>
        <p:txBody>
          <a:bodyPr wrap="square" rtlCol="0">
            <a:spAutoFit/>
          </a:bodyPr>
          <a:lstStyle/>
          <a:p>
            <a:pPr>
              <a:defRPr/>
            </a:pPr>
            <a:r>
              <a:rPr lang="ja-JP" altLang="ja-JP" sz="1050" b="1" dirty="0">
                <a:solidFill>
                  <a:schemeClr val="bg1"/>
                </a:solidFill>
                <a:latin typeface="HG正楷書体-PRO" pitchFamily="66" charset="-128"/>
                <a:ea typeface="HG正楷書体-PRO" pitchFamily="66" charset="-128"/>
                <a:cs typeface="Times New Roman" pitchFamily="18" charset="0"/>
              </a:rPr>
              <a:t>謹啓</a:t>
            </a:r>
          </a:p>
          <a:p>
            <a:pPr eaLnBrk="0" hangingPunct="0">
              <a:defRPr/>
            </a:pPr>
            <a:r>
              <a:rPr lang="ja-JP" altLang="en-US" sz="1050" b="1" dirty="0">
                <a:solidFill>
                  <a:schemeClr val="bg1"/>
                </a:solidFill>
                <a:latin typeface="HG正楷書体-PRO" pitchFamily="66" charset="-128"/>
                <a:ea typeface="HG正楷書体-PRO" pitchFamily="66" charset="-128"/>
                <a:cs typeface="Times New Roman" pitchFamily="18" charset="0"/>
              </a:rPr>
              <a:t> </a:t>
            </a:r>
            <a:r>
              <a:rPr lang="ja-JP" altLang="ja-JP" sz="1050" b="1" dirty="0">
                <a:solidFill>
                  <a:schemeClr val="bg1"/>
                </a:solidFill>
                <a:latin typeface="HG正楷書体-PRO" pitchFamily="66" charset="-128"/>
                <a:ea typeface="HG正楷書体-PRO" pitchFamily="66" charset="-128"/>
                <a:cs typeface="Times New Roman" pitchFamily="18" charset="0"/>
              </a:rPr>
              <a:t>時下、先生方におかれましては益々御清祥の事とお喜び申し上げます。さて、この度</a:t>
            </a:r>
            <a:r>
              <a:rPr lang="ja-JP" altLang="en-US" sz="1050" b="1" dirty="0">
                <a:solidFill>
                  <a:schemeClr val="bg1"/>
                </a:solidFill>
                <a:latin typeface="HG正楷書体-PRO" pitchFamily="66" charset="-128"/>
                <a:ea typeface="HG正楷書体-PRO" pitchFamily="66" charset="-128"/>
                <a:cs typeface="Times New Roman" pitchFamily="18" charset="0"/>
              </a:rPr>
              <a:t>下記のように関東血液疾患研究会</a:t>
            </a:r>
            <a:r>
              <a:rPr lang="ja-JP" altLang="ja-JP" sz="1050" b="1" dirty="0">
                <a:solidFill>
                  <a:schemeClr val="bg1"/>
                </a:solidFill>
                <a:latin typeface="HG正楷書体-PRO" pitchFamily="66" charset="-128"/>
                <a:ea typeface="HG正楷書体-PRO" pitchFamily="66" charset="-128"/>
                <a:cs typeface="Times New Roman" pitchFamily="18" charset="0"/>
              </a:rPr>
              <a:t>を開催させていただく事となりました。本</a:t>
            </a:r>
            <a:r>
              <a:rPr lang="ja-JP" altLang="en-US" sz="1050" b="1" dirty="0">
                <a:solidFill>
                  <a:schemeClr val="bg1"/>
                </a:solidFill>
                <a:latin typeface="HG正楷書体-PRO" pitchFamily="66" charset="-128"/>
                <a:ea typeface="HG正楷書体-PRO" pitchFamily="66" charset="-128"/>
                <a:cs typeface="Times New Roman" pitchFamily="18" charset="0"/>
              </a:rPr>
              <a:t>学術講演会</a:t>
            </a:r>
            <a:r>
              <a:rPr lang="ja-JP" altLang="ja-JP" sz="1050" b="1" dirty="0">
                <a:solidFill>
                  <a:schemeClr val="bg1"/>
                </a:solidFill>
                <a:latin typeface="HG正楷書体-PRO" pitchFamily="66" charset="-128"/>
                <a:ea typeface="HG正楷書体-PRO" pitchFamily="66" charset="-128"/>
                <a:cs typeface="Times New Roman" pitchFamily="18" charset="0"/>
              </a:rPr>
              <a:t>は</a:t>
            </a:r>
            <a:r>
              <a:rPr lang="ja-JP" altLang="en-US" sz="1050" b="1" dirty="0">
                <a:solidFill>
                  <a:schemeClr val="bg1"/>
                </a:solidFill>
                <a:latin typeface="HG正楷書体-PRO" pitchFamily="66" charset="-128"/>
                <a:ea typeface="HG正楷書体-PRO" pitchFamily="66" charset="-128"/>
                <a:cs typeface="Times New Roman" pitchFamily="18" charset="0"/>
              </a:rPr>
              <a:t>東京女子医科大学関連施設はもとより、近隣施設など、血液内科学に携わる方々に参加頂き、講演会　臨床研究の実践など血液内科学の発展に寄与するとともに、互いの親睦を深め、協力することを目的としております。第</a:t>
            </a:r>
            <a:r>
              <a:rPr lang="en-US" altLang="ja-JP" sz="1050" b="1" dirty="0">
                <a:solidFill>
                  <a:schemeClr val="bg1"/>
                </a:solidFill>
                <a:latin typeface="HG正楷書体-PRO" pitchFamily="66" charset="-128"/>
                <a:ea typeface="HG正楷書体-PRO" pitchFamily="66" charset="-128"/>
                <a:cs typeface="Times New Roman" pitchFamily="18" charset="0"/>
              </a:rPr>
              <a:t>8</a:t>
            </a:r>
            <a:r>
              <a:rPr lang="ja-JP" altLang="en-US" sz="1050" b="1" dirty="0">
                <a:solidFill>
                  <a:schemeClr val="bg1"/>
                </a:solidFill>
                <a:latin typeface="HG正楷書体-PRO" pitchFamily="66" charset="-128"/>
                <a:ea typeface="HG正楷書体-PRO" pitchFamily="66" charset="-128"/>
                <a:cs typeface="Times New Roman" pitchFamily="18" charset="0"/>
              </a:rPr>
              <a:t>回は鈴木隆浩先生にお越し頂き骨髄異形成症候群のご講演を賜ります。</a:t>
            </a:r>
            <a:r>
              <a:rPr lang="ja-JP" altLang="ja-JP" sz="1050" b="1" dirty="0">
                <a:solidFill>
                  <a:schemeClr val="bg1"/>
                </a:solidFill>
                <a:latin typeface="HG正楷書体-PRO" pitchFamily="66" charset="-128"/>
                <a:ea typeface="HG正楷書体-PRO" pitchFamily="66" charset="-128"/>
                <a:cs typeface="Times New Roman" pitchFamily="18" charset="0"/>
              </a:rPr>
              <a:t>本</a:t>
            </a:r>
            <a:r>
              <a:rPr lang="ja-JP" altLang="en-US" sz="1050" b="1" dirty="0">
                <a:solidFill>
                  <a:schemeClr val="bg1"/>
                </a:solidFill>
                <a:latin typeface="HG正楷書体-PRO" pitchFamily="66" charset="-128"/>
                <a:ea typeface="HG正楷書体-PRO" pitchFamily="66" charset="-128"/>
                <a:cs typeface="Times New Roman" pitchFamily="18" charset="0"/>
              </a:rPr>
              <a:t>学術講演会が臨床の</a:t>
            </a:r>
            <a:r>
              <a:rPr lang="ja-JP" altLang="ja-JP" sz="1050" b="1" dirty="0">
                <a:solidFill>
                  <a:schemeClr val="bg1"/>
                </a:solidFill>
                <a:latin typeface="HG正楷書体-PRO" pitchFamily="66" charset="-128"/>
                <a:ea typeface="HG正楷書体-PRO" pitchFamily="66" charset="-128"/>
                <a:cs typeface="Times New Roman" pitchFamily="18" charset="0"/>
              </a:rPr>
              <a:t>一助にな</a:t>
            </a:r>
            <a:r>
              <a:rPr lang="ja-JP" altLang="en-US" sz="1050" b="1" dirty="0">
                <a:solidFill>
                  <a:schemeClr val="bg1"/>
                </a:solidFill>
                <a:latin typeface="HG正楷書体-PRO" pitchFamily="66" charset="-128"/>
                <a:ea typeface="HG正楷書体-PRO" pitchFamily="66" charset="-128"/>
                <a:cs typeface="Times New Roman" pitchFamily="18" charset="0"/>
              </a:rPr>
              <a:t>れば幸いです。</a:t>
            </a:r>
            <a:endParaRPr lang="en-US" altLang="ja-JP" sz="1050" b="1" dirty="0">
              <a:solidFill>
                <a:schemeClr val="bg1"/>
              </a:solidFill>
              <a:latin typeface="HG正楷書体-PRO" pitchFamily="66" charset="-128"/>
              <a:ea typeface="HG正楷書体-PRO" pitchFamily="66" charset="-128"/>
              <a:cs typeface="Times New Roman" pitchFamily="18" charset="0"/>
            </a:endParaRPr>
          </a:p>
          <a:p>
            <a:pPr eaLnBrk="0" hangingPunct="0">
              <a:defRPr/>
            </a:pPr>
            <a:r>
              <a:rPr lang="ja-JP" altLang="en-US" sz="1050" b="1" dirty="0">
                <a:solidFill>
                  <a:schemeClr val="bg1"/>
                </a:solidFill>
                <a:latin typeface="HG正楷書体-PRO" pitchFamily="66" charset="-128"/>
                <a:ea typeface="HG正楷書体-PRO" pitchFamily="66" charset="-128"/>
                <a:cs typeface="Times New Roman" pitchFamily="18" charset="0"/>
              </a:rPr>
              <a:t>　　　　　　　　　　　　　　　　　　　　    謹白　　　　　　　　　　　　　　　　　　　　　　　　　　　　　　　　　　　</a:t>
            </a:r>
            <a:endParaRPr lang="ja-JP" altLang="ja-JP" sz="1050" b="1" dirty="0">
              <a:solidFill>
                <a:schemeClr val="bg1"/>
              </a:solidFill>
              <a:latin typeface="HG正楷書体-PRO" pitchFamily="66" charset="-128"/>
              <a:ea typeface="HG正楷書体-PRO" pitchFamily="66" charset="-128"/>
              <a:cs typeface="Times New Roman" pitchFamily="18" charset="0"/>
            </a:endParaRPr>
          </a:p>
        </p:txBody>
      </p:sp>
      <p:sp>
        <p:nvSpPr>
          <p:cNvPr id="6" name="テキスト ボックス 5"/>
          <p:cNvSpPr txBox="1"/>
          <p:nvPr/>
        </p:nvSpPr>
        <p:spPr>
          <a:xfrm>
            <a:off x="1952836" y="3559995"/>
            <a:ext cx="2952328" cy="307777"/>
          </a:xfrm>
          <a:prstGeom prst="rect">
            <a:avLst/>
          </a:prstGeom>
          <a:noFill/>
        </p:spPr>
        <p:txBody>
          <a:bodyPr wrap="square" rtlCol="0">
            <a:spAutoFit/>
          </a:bodyPr>
          <a:lstStyle/>
          <a:p>
            <a:pPr algn="ctr"/>
            <a:r>
              <a:rPr lang="en-US" altLang="ja-JP" sz="1400" dirty="0">
                <a:solidFill>
                  <a:schemeClr val="bg1"/>
                </a:solidFill>
                <a:latin typeface="Lucida Handwriting" pitchFamily="66" charset="0"/>
              </a:rPr>
              <a:t>P</a:t>
            </a:r>
            <a:r>
              <a:rPr kumimoji="1" lang="en-US" altLang="ja-JP" sz="1400" dirty="0">
                <a:solidFill>
                  <a:schemeClr val="bg1"/>
                </a:solidFill>
                <a:latin typeface="Lucida Handwriting" pitchFamily="66" charset="0"/>
              </a:rPr>
              <a:t>rogram</a:t>
            </a:r>
            <a:endParaRPr kumimoji="1" lang="ja-JP" altLang="en-US" sz="1400" dirty="0">
              <a:solidFill>
                <a:schemeClr val="bg1"/>
              </a:solidFill>
              <a:latin typeface="Lucida Handwriting" pitchFamily="66" charset="0"/>
            </a:endParaRPr>
          </a:p>
        </p:txBody>
      </p:sp>
      <p:cxnSp>
        <p:nvCxnSpPr>
          <p:cNvPr id="8" name="直線コネクタ 7"/>
          <p:cNvCxnSpPr>
            <a:cxnSpLocks/>
          </p:cNvCxnSpPr>
          <p:nvPr/>
        </p:nvCxnSpPr>
        <p:spPr>
          <a:xfrm>
            <a:off x="332656" y="3718411"/>
            <a:ext cx="230425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a:cxnSpLocks/>
          </p:cNvCxnSpPr>
          <p:nvPr/>
        </p:nvCxnSpPr>
        <p:spPr>
          <a:xfrm>
            <a:off x="4227616" y="3718411"/>
            <a:ext cx="2304256"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83536" y="4892025"/>
            <a:ext cx="894563" cy="276999"/>
          </a:xfrm>
          <a:prstGeom prst="rect">
            <a:avLst/>
          </a:prstGeom>
          <a:solidFill>
            <a:srgbClr val="FF6600"/>
          </a:solidFill>
          <a:ln>
            <a:noFill/>
          </a:ln>
          <a:effectLst>
            <a:outerShdw blurRad="50800" dist="38100" dir="2700000" algn="tl" rotWithShape="0">
              <a:schemeClr val="bg1">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ja-JP" altLang="en-US" sz="1200" dirty="0">
                <a:solidFill>
                  <a:schemeClr val="bg1"/>
                </a:solidFill>
                <a:latin typeface="HGP行書体" pitchFamily="66" charset="-128"/>
                <a:ea typeface="HGP行書体" pitchFamily="66" charset="-128"/>
              </a:rPr>
              <a:t>一般講演</a:t>
            </a:r>
            <a:endParaRPr kumimoji="1" lang="ja-JP" altLang="en-US" sz="1200" dirty="0">
              <a:solidFill>
                <a:schemeClr val="bg1"/>
              </a:solidFill>
              <a:latin typeface="HGP行書体" pitchFamily="66" charset="-128"/>
              <a:ea typeface="HGP行書体" pitchFamily="66" charset="-128"/>
            </a:endParaRPr>
          </a:p>
        </p:txBody>
      </p:sp>
      <p:sp>
        <p:nvSpPr>
          <p:cNvPr id="19" name="正方形/長方形 18"/>
          <p:cNvSpPr/>
          <p:nvPr/>
        </p:nvSpPr>
        <p:spPr>
          <a:xfrm>
            <a:off x="86165" y="7178571"/>
            <a:ext cx="894563" cy="276999"/>
          </a:xfrm>
          <a:prstGeom prst="rect">
            <a:avLst/>
          </a:prstGeom>
          <a:solidFill>
            <a:srgbClr val="FF6600"/>
          </a:solidFill>
          <a:ln>
            <a:noFill/>
          </a:ln>
          <a:effectLst>
            <a:outerShdw blurRad="50800" dist="38100" dir="2700000" algn="tl" rotWithShape="0">
              <a:schemeClr val="bg1">
                <a:lumMod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ja-JP" altLang="en-US" sz="1200" dirty="0">
                <a:solidFill>
                  <a:schemeClr val="bg1"/>
                </a:solidFill>
                <a:latin typeface="HGP行書体" pitchFamily="66" charset="-128"/>
                <a:ea typeface="HGP行書体" pitchFamily="66" charset="-128"/>
              </a:rPr>
              <a:t>特別講演</a:t>
            </a:r>
            <a:endParaRPr kumimoji="1" lang="ja-JP" altLang="en-US" sz="1200" dirty="0">
              <a:solidFill>
                <a:schemeClr val="bg1"/>
              </a:solidFill>
              <a:latin typeface="HGP行書体" pitchFamily="66" charset="-128"/>
              <a:ea typeface="HGP行書体" pitchFamily="66" charset="-128"/>
            </a:endParaRPr>
          </a:p>
        </p:txBody>
      </p:sp>
      <p:cxnSp>
        <p:nvCxnSpPr>
          <p:cNvPr id="27" name="直線コネクタ 26"/>
          <p:cNvCxnSpPr>
            <a:cxnSpLocks/>
          </p:cNvCxnSpPr>
          <p:nvPr/>
        </p:nvCxnSpPr>
        <p:spPr>
          <a:xfrm>
            <a:off x="339184" y="9129464"/>
            <a:ext cx="6192688"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4234347" y="9530582"/>
            <a:ext cx="2374582" cy="276999"/>
          </a:xfrm>
          <a:prstGeom prst="rect">
            <a:avLst/>
          </a:prstGeom>
          <a:noFill/>
        </p:spPr>
        <p:txBody>
          <a:bodyPr wrap="square" rtlCol="0">
            <a:spAutoFit/>
          </a:bodyPr>
          <a:lstStyle/>
          <a:p>
            <a:pPr algn="r"/>
            <a:r>
              <a:rPr lang="ja-JP" altLang="en-US" sz="1100" dirty="0">
                <a:solidFill>
                  <a:schemeClr val="bg1"/>
                </a:solidFill>
                <a:latin typeface="HG正楷書体-PRO" pitchFamily="66" charset="-128"/>
                <a:ea typeface="HG正楷書体-PRO" pitchFamily="66" charset="-128"/>
              </a:rPr>
              <a:t>主催</a:t>
            </a:r>
            <a:r>
              <a:rPr lang="ja-JP" altLang="en-US" sz="1050" dirty="0">
                <a:solidFill>
                  <a:schemeClr val="bg1"/>
                </a:solidFill>
                <a:latin typeface="HG正楷書体-PRO" pitchFamily="66" charset="-128"/>
                <a:ea typeface="HG正楷書体-PRO" pitchFamily="66" charset="-128"/>
              </a:rPr>
              <a:t>　</a:t>
            </a:r>
            <a:r>
              <a:rPr lang="ja-JP" altLang="en-US" sz="1200" dirty="0">
                <a:solidFill>
                  <a:schemeClr val="bg1"/>
                </a:solidFill>
                <a:latin typeface="HG正楷書体-PRO" pitchFamily="66" charset="-128"/>
                <a:ea typeface="HG正楷書体-PRO" pitchFamily="66" charset="-128"/>
              </a:rPr>
              <a:t>協和キリン株式会社</a:t>
            </a:r>
            <a:endParaRPr kumimoji="1" lang="ja-JP" altLang="en-US" sz="1200" dirty="0">
              <a:solidFill>
                <a:schemeClr val="bg1"/>
              </a:solidFill>
              <a:latin typeface="HG正楷書体-PRO" pitchFamily="66" charset="-128"/>
              <a:ea typeface="HG正楷書体-PRO" pitchFamily="66" charset="-128"/>
            </a:endParaRPr>
          </a:p>
        </p:txBody>
      </p:sp>
      <p:sp>
        <p:nvSpPr>
          <p:cNvPr id="29" name="テキスト ボックス 28"/>
          <p:cNvSpPr txBox="1"/>
          <p:nvPr/>
        </p:nvSpPr>
        <p:spPr>
          <a:xfrm>
            <a:off x="117959" y="3872880"/>
            <a:ext cx="6655326" cy="861774"/>
          </a:xfrm>
          <a:prstGeom prst="rect">
            <a:avLst/>
          </a:prstGeom>
          <a:noFill/>
        </p:spPr>
        <p:txBody>
          <a:bodyPr wrap="square" rtlCol="0">
            <a:spAutoFit/>
          </a:bodyPr>
          <a:lstStyle/>
          <a:p>
            <a:r>
              <a:rPr lang="ja-JP" altLang="en-US" sz="1600" b="1" dirty="0">
                <a:solidFill>
                  <a:schemeClr val="bg1"/>
                </a:solidFill>
                <a:latin typeface="HG正楷書体-PRO" pitchFamily="66" charset="-128"/>
                <a:ea typeface="HG正楷書体-PRO" pitchFamily="66" charset="-128"/>
              </a:rPr>
              <a:t>　</a:t>
            </a:r>
            <a:r>
              <a:rPr lang="en-US" altLang="ja-JP" sz="1600" b="1" dirty="0">
                <a:solidFill>
                  <a:schemeClr val="bg1"/>
                </a:solidFill>
                <a:latin typeface="HG正楷書体-PRO" pitchFamily="66" charset="-128"/>
                <a:ea typeface="HG正楷書体-PRO" pitchFamily="66" charset="-128"/>
              </a:rPr>
              <a:t>Opening Remarks</a:t>
            </a:r>
          </a:p>
          <a:p>
            <a:r>
              <a:rPr lang="ja-JP" altLang="en-US" sz="1600" b="1" dirty="0">
                <a:solidFill>
                  <a:schemeClr val="bg1"/>
                </a:solidFill>
                <a:latin typeface="HG正楷書体-PRO" pitchFamily="66" charset="-128"/>
                <a:ea typeface="HG正楷書体-PRO" pitchFamily="66" charset="-128"/>
              </a:rPr>
              <a:t>　 東京女子医科大学血液内科学講座　教授・講座主任</a:t>
            </a:r>
            <a:endParaRPr lang="en-US" altLang="ja-JP" sz="1600" b="1" dirty="0">
              <a:solidFill>
                <a:schemeClr val="bg1"/>
              </a:solidFill>
              <a:latin typeface="HG正楷書体-PRO" pitchFamily="66" charset="-128"/>
              <a:ea typeface="HG正楷書体-PRO" pitchFamily="66" charset="-128"/>
            </a:endParaRPr>
          </a:p>
          <a:p>
            <a:pPr algn="r"/>
            <a:r>
              <a:rPr lang="ja-JP" altLang="en-US" sz="1600" b="1" dirty="0">
                <a:solidFill>
                  <a:schemeClr val="bg1"/>
                </a:solidFill>
                <a:latin typeface="HG正楷書体-PRO" pitchFamily="66" charset="-128"/>
                <a:ea typeface="HG正楷書体-PRO" pitchFamily="66" charset="-128"/>
              </a:rPr>
              <a:t>　　　　　　　　　　　田中　淳司　</a:t>
            </a:r>
            <a:r>
              <a:rPr lang="ja-JP" altLang="ja-JP" sz="1600" b="1" dirty="0">
                <a:solidFill>
                  <a:schemeClr val="bg1"/>
                </a:solidFill>
                <a:latin typeface="HG正楷書体-PRO" pitchFamily="66" charset="-128"/>
                <a:ea typeface="HG正楷書体-PRO" pitchFamily="66" charset="-128"/>
              </a:rPr>
              <a:t>先生</a:t>
            </a:r>
          </a:p>
        </p:txBody>
      </p:sp>
      <p:sp>
        <p:nvSpPr>
          <p:cNvPr id="24" name="テキスト ボックス 23"/>
          <p:cNvSpPr txBox="1"/>
          <p:nvPr/>
        </p:nvSpPr>
        <p:spPr>
          <a:xfrm>
            <a:off x="28183" y="5416406"/>
            <a:ext cx="6785193" cy="1815882"/>
          </a:xfrm>
          <a:prstGeom prst="rect">
            <a:avLst/>
          </a:prstGeom>
          <a:noFill/>
        </p:spPr>
        <p:txBody>
          <a:bodyPr wrap="square" rtlCol="0" anchor="ctr">
            <a:spAutoFit/>
          </a:bodyPr>
          <a:lstStyle/>
          <a:p>
            <a:pPr algn="ctr"/>
            <a:r>
              <a:rPr lang="ja-JP" altLang="ja-JP" sz="2400" b="1" dirty="0">
                <a:solidFill>
                  <a:srgbClr val="FFFF00"/>
                </a:solidFill>
                <a:latin typeface="HG正楷書体-PRO" panose="03000600000000000000" pitchFamily="66" charset="-128"/>
                <a:ea typeface="HG正楷書体-PRO" panose="03000600000000000000" pitchFamily="66" charset="-128"/>
              </a:rPr>
              <a:t>超高齢者時代における</a:t>
            </a:r>
            <a:endParaRPr lang="en-US" altLang="ja-JP" sz="2400" b="1" dirty="0">
              <a:solidFill>
                <a:srgbClr val="FFFF00"/>
              </a:solidFill>
              <a:latin typeface="HG正楷書体-PRO" panose="03000600000000000000" pitchFamily="66" charset="-128"/>
              <a:ea typeface="HG正楷書体-PRO" panose="03000600000000000000" pitchFamily="66" charset="-128"/>
            </a:endParaRPr>
          </a:p>
          <a:p>
            <a:pPr algn="ctr"/>
            <a:r>
              <a:rPr lang="en-US" altLang="ja-JP" sz="2400" b="1" dirty="0">
                <a:solidFill>
                  <a:srgbClr val="FFFF00"/>
                </a:solidFill>
                <a:latin typeface="HG正楷書体-PRO" panose="03000600000000000000" pitchFamily="66" charset="-128"/>
                <a:ea typeface="HG正楷書体-PRO" panose="03000600000000000000" pitchFamily="66" charset="-128"/>
              </a:rPr>
              <a:t>MDS</a:t>
            </a:r>
            <a:r>
              <a:rPr lang="ja-JP" altLang="ja-JP" sz="2400" b="1" dirty="0">
                <a:solidFill>
                  <a:srgbClr val="FFFF00"/>
                </a:solidFill>
                <a:latin typeface="HG正楷書体-PRO" panose="03000600000000000000" pitchFamily="66" charset="-128"/>
                <a:ea typeface="HG正楷書体-PRO" panose="03000600000000000000" pitchFamily="66" charset="-128"/>
              </a:rPr>
              <a:t>の同種移植適応</a:t>
            </a:r>
            <a:r>
              <a:rPr lang="en-US" altLang="ja-JP" sz="2400" b="1" dirty="0">
                <a:solidFill>
                  <a:srgbClr val="FFFF00"/>
                </a:solidFill>
                <a:latin typeface="HG正楷書体-PRO" pitchFamily="66" charset="-128"/>
                <a:ea typeface="HG正楷書体-PRO" pitchFamily="66" charset="-128"/>
              </a:rPr>
              <a:t> </a:t>
            </a:r>
            <a:r>
              <a:rPr lang="ja-JP" altLang="en-US" sz="2400" b="1" dirty="0">
                <a:solidFill>
                  <a:srgbClr val="FFFF00"/>
                </a:solidFill>
                <a:latin typeface="HG正楷書体-PRO" pitchFamily="66" charset="-128"/>
                <a:ea typeface="HG正楷書体-PRO" pitchFamily="66" charset="-128"/>
              </a:rPr>
              <a:t> </a:t>
            </a:r>
            <a:r>
              <a:rPr lang="en-US" altLang="ja-JP" sz="2400" b="1" dirty="0">
                <a:solidFill>
                  <a:srgbClr val="FFFF00"/>
                </a:solidFill>
                <a:latin typeface="HG正楷書体-PRO" pitchFamily="66" charset="-128"/>
                <a:ea typeface="HG正楷書体-PRO" pitchFamily="66" charset="-128"/>
              </a:rPr>
              <a:t> </a:t>
            </a:r>
            <a:r>
              <a:rPr lang="ja-JP" altLang="en-US" sz="1600" b="1" dirty="0">
                <a:solidFill>
                  <a:schemeClr val="bg1"/>
                </a:solidFill>
                <a:latin typeface="HG正楷書体-PRO" pitchFamily="66" charset="-128"/>
                <a:ea typeface="HG正楷書体-PRO" pitchFamily="66" charset="-128"/>
              </a:rPr>
              <a:t>　　　</a:t>
            </a:r>
            <a:endParaRPr lang="en-US" altLang="ja-JP" sz="1600" b="1" dirty="0">
              <a:solidFill>
                <a:schemeClr val="bg1"/>
              </a:solidFill>
              <a:latin typeface="HG正楷書体-PRO" pitchFamily="66" charset="-128"/>
              <a:ea typeface="HG正楷書体-PRO" pitchFamily="66" charset="-128"/>
            </a:endParaRPr>
          </a:p>
          <a:p>
            <a:r>
              <a:rPr lang="ja-JP" altLang="en-US" sz="1600" b="1" dirty="0">
                <a:solidFill>
                  <a:schemeClr val="bg1"/>
                </a:solidFill>
                <a:latin typeface="HG正楷書体-PRO" pitchFamily="66" charset="-128"/>
                <a:ea typeface="HG正楷書体-PRO" pitchFamily="66" charset="-128"/>
              </a:rPr>
              <a:t>　　　　</a:t>
            </a:r>
            <a:endParaRPr lang="en-US" altLang="ja-JP" sz="1600" b="1" dirty="0">
              <a:solidFill>
                <a:schemeClr val="bg1"/>
              </a:solidFill>
              <a:latin typeface="HG正楷書体-PRO" pitchFamily="66" charset="-128"/>
              <a:ea typeface="HG正楷書体-PRO" pitchFamily="66" charset="-128"/>
            </a:endParaRPr>
          </a:p>
          <a:p>
            <a:r>
              <a:rPr lang="ja-JP" altLang="en-US" sz="1600" b="1" dirty="0">
                <a:solidFill>
                  <a:schemeClr val="bg1"/>
                </a:solidFill>
                <a:latin typeface="HG正楷書体-PRO" pitchFamily="66" charset="-128"/>
                <a:ea typeface="HG正楷書体-PRO" pitchFamily="66" charset="-128"/>
              </a:rPr>
              <a:t>　　　　  演者　東京都健康長寿医療センター　</a:t>
            </a:r>
            <a:endParaRPr lang="en-US" altLang="ja-JP" sz="1600" b="1" dirty="0">
              <a:solidFill>
                <a:schemeClr val="bg1"/>
              </a:solidFill>
              <a:latin typeface="HG正楷書体-PRO" pitchFamily="66" charset="-128"/>
              <a:ea typeface="HG正楷書体-PRO" pitchFamily="66" charset="-128"/>
            </a:endParaRPr>
          </a:p>
          <a:p>
            <a:r>
              <a:rPr lang="ja-JP" altLang="en-US" sz="1600" b="1" dirty="0">
                <a:solidFill>
                  <a:schemeClr val="bg1"/>
                </a:solidFill>
                <a:latin typeface="HG正楷書体-PRO" pitchFamily="66" charset="-128"/>
                <a:ea typeface="HG正楷書体-PRO" pitchFamily="66" charset="-128"/>
              </a:rPr>
              <a:t>　　　　　　　　　　　　　　血液専門部長・輸血細胞療法科部長</a:t>
            </a:r>
            <a:r>
              <a:rPr lang="zh-TW" altLang="en-US" sz="1600" b="1" dirty="0">
                <a:solidFill>
                  <a:schemeClr val="bg1"/>
                </a:solidFill>
                <a:latin typeface="HG正楷書体-PRO" pitchFamily="66" charset="-128"/>
                <a:ea typeface="HG正楷書体-PRO" pitchFamily="66" charset="-128"/>
              </a:rPr>
              <a:t>　</a:t>
            </a:r>
            <a:r>
              <a:rPr lang="ja-JP" altLang="en-US" sz="1600" b="1" dirty="0">
                <a:solidFill>
                  <a:schemeClr val="bg1"/>
                </a:solidFill>
                <a:latin typeface="HG正楷書体-PRO" pitchFamily="66" charset="-128"/>
                <a:ea typeface="HG正楷書体-PRO" pitchFamily="66" charset="-128"/>
              </a:rPr>
              <a:t>	</a:t>
            </a:r>
            <a:endParaRPr lang="en-US" altLang="ja-JP" sz="1600" b="1" dirty="0">
              <a:solidFill>
                <a:schemeClr val="bg1"/>
              </a:solidFill>
              <a:latin typeface="HG正楷書体-PRO" pitchFamily="66" charset="-128"/>
              <a:ea typeface="HG正楷書体-PRO" pitchFamily="66" charset="-128"/>
            </a:endParaRPr>
          </a:p>
          <a:p>
            <a:pPr algn="r"/>
            <a:r>
              <a:rPr lang="ja-JP" altLang="en-US" sz="1600" b="1" dirty="0">
                <a:solidFill>
                  <a:schemeClr val="bg1"/>
                </a:solidFill>
                <a:latin typeface="HG正楷書体-PRO" pitchFamily="66" charset="-128"/>
                <a:ea typeface="HG正楷書体-PRO" pitchFamily="66" charset="-128"/>
              </a:rPr>
              <a:t>　　　　　　　　　　　 小林　寿美子　先生</a:t>
            </a:r>
          </a:p>
        </p:txBody>
      </p:sp>
      <p:sp>
        <p:nvSpPr>
          <p:cNvPr id="26" name="正方形/長方形 25">
            <a:extLst>
              <a:ext uri="{FF2B5EF4-FFF2-40B4-BE49-F238E27FC236}">
                <a16:creationId xmlns:a16="http://schemas.microsoft.com/office/drawing/2014/main" id="{48D3A660-A0AA-49C1-A949-41132E8F4CAB}"/>
              </a:ext>
            </a:extLst>
          </p:cNvPr>
          <p:cNvSpPr/>
          <p:nvPr/>
        </p:nvSpPr>
        <p:spPr>
          <a:xfrm>
            <a:off x="84715" y="9171855"/>
            <a:ext cx="6688570" cy="600164"/>
          </a:xfrm>
          <a:prstGeom prst="rect">
            <a:avLst/>
          </a:prstGeom>
        </p:spPr>
        <p:txBody>
          <a:bodyPr wrap="square">
            <a:spAutoFit/>
          </a:bodyPr>
          <a:lstStyle/>
          <a:p>
            <a:pPr defTabSz="661638">
              <a:defRPr/>
            </a:pPr>
            <a:r>
              <a:rPr lang="en-US" altLang="ja-JP" sz="800" dirty="0">
                <a:solidFill>
                  <a:schemeClr val="bg1"/>
                </a:solidFill>
                <a:latin typeface="HG正楷書体-PRO" panose="03000600000000000000" pitchFamily="66" charset="-128"/>
                <a:ea typeface="HG正楷書体-PRO" panose="03000600000000000000" pitchFamily="66" charset="-128"/>
                <a:cs typeface="Meiryo UI" panose="020B0604030504040204" pitchFamily="50" charset="-128"/>
              </a:rPr>
              <a:t>※</a:t>
            </a:r>
            <a:r>
              <a:rPr lang="ja-JP" altLang="en-US" sz="800" dirty="0">
                <a:solidFill>
                  <a:schemeClr val="bg1"/>
                </a:solidFill>
                <a:latin typeface="HG正楷書体-PRO" panose="03000600000000000000" pitchFamily="66" charset="-128"/>
                <a:ea typeface="HG正楷書体-PRO" panose="03000600000000000000" pitchFamily="66" charset="-128"/>
                <a:cs typeface="Meiryo UI" panose="020B0604030504040204" pitchFamily="50" charset="-128"/>
              </a:rPr>
              <a:t>当講演会で取得したご所属・ご氏名は、弊社による医薬品および医学・薬学に関する情報提供のために利用させていただくことがございます。また当該情報は、弊社から共催会社・団体、参加医師および医師会に開示し、開示先が参加者の確認のために利用することがございます。</a:t>
            </a:r>
          </a:p>
          <a:p>
            <a:pPr defTabSz="661638">
              <a:defRPr/>
            </a:pPr>
            <a:r>
              <a:rPr lang="ja-JP" altLang="en-US" sz="800" dirty="0">
                <a:solidFill>
                  <a:schemeClr val="bg1"/>
                </a:solidFill>
                <a:latin typeface="HG正楷書体-PRO" panose="03000600000000000000" pitchFamily="66" charset="-128"/>
                <a:ea typeface="HG正楷書体-PRO" panose="03000600000000000000" pitchFamily="66" charset="-128"/>
                <a:cs typeface="Meiryo UI" panose="020B0604030504040204" pitchFamily="50" charset="-128"/>
              </a:rPr>
              <a:t>予めご了承ください。</a:t>
            </a:r>
            <a:endParaRPr lang="en-US" altLang="ja-JP" sz="800" dirty="0">
              <a:solidFill>
                <a:schemeClr val="bg1"/>
              </a:solidFill>
              <a:latin typeface="HG正楷書体-PRO" panose="03000600000000000000" pitchFamily="66" charset="-128"/>
              <a:ea typeface="HG正楷書体-PRO" panose="03000600000000000000" pitchFamily="66" charset="-128"/>
              <a:cs typeface="Meiryo UI" panose="020B0604030504040204" pitchFamily="50" charset="-128"/>
            </a:endParaRPr>
          </a:p>
          <a:p>
            <a:pPr defTabSz="661638">
              <a:defRPr/>
            </a:pPr>
            <a:r>
              <a:rPr lang="en-US" altLang="ja-JP" sz="800" dirty="0">
                <a:solidFill>
                  <a:schemeClr val="bg1"/>
                </a:solidFill>
                <a:latin typeface="HG正楷書体-PRO" pitchFamily="66" charset="-128"/>
                <a:ea typeface="HG正楷書体-PRO" pitchFamily="66" charset="-128"/>
              </a:rPr>
              <a:t> </a:t>
            </a:r>
            <a:endParaRPr lang="ja-JP" altLang="en-US" sz="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613B194-CA04-4F1A-84D4-CB729320EC86}"/>
              </a:ext>
            </a:extLst>
          </p:cNvPr>
          <p:cNvSpPr/>
          <p:nvPr/>
        </p:nvSpPr>
        <p:spPr>
          <a:xfrm>
            <a:off x="240380" y="419402"/>
            <a:ext cx="6369612" cy="7315977"/>
          </a:xfrm>
          <a:prstGeom prst="rect">
            <a:avLst/>
          </a:prstGeom>
        </p:spPr>
        <p:txBody>
          <a:bodyPr wrap="square">
            <a:spAutoFit/>
          </a:bodyPr>
          <a:lstStyle/>
          <a:p>
            <a:endParaRPr lang="en-US" altLang="ja-JP" sz="1357" dirty="0">
              <a:latin typeface="HG正楷書体-PRO" panose="03000600000000000000" pitchFamily="66" charset="-128"/>
              <a:ea typeface="HG正楷書体-PRO" panose="03000600000000000000" pitchFamily="66" charset="-128"/>
            </a:endParaRPr>
          </a:p>
          <a:p>
            <a:endParaRPr lang="en-US" altLang="ja-JP" sz="1357" dirty="0">
              <a:latin typeface="HG正楷書体-PRO" panose="03000600000000000000" pitchFamily="66" charset="-128"/>
              <a:ea typeface="HG正楷書体-PRO" panose="03000600000000000000" pitchFamily="66" charset="-128"/>
            </a:endParaRPr>
          </a:p>
          <a:p>
            <a:endParaRPr lang="en-US" altLang="ja-JP" sz="1357" dirty="0">
              <a:latin typeface="HG正楷書体-PRO" panose="03000600000000000000" pitchFamily="66" charset="-128"/>
              <a:ea typeface="HG正楷書体-PRO" panose="03000600000000000000" pitchFamily="66" charset="-128"/>
            </a:endParaRPr>
          </a:p>
          <a:p>
            <a:endParaRPr lang="en-US" altLang="ja-JP" sz="1357" dirty="0">
              <a:latin typeface="HG正楷書体-PRO" panose="03000600000000000000" pitchFamily="66" charset="-128"/>
              <a:ea typeface="HG正楷書体-PRO" panose="03000600000000000000" pitchFamily="66" charset="-128"/>
            </a:endParaRPr>
          </a:p>
          <a:p>
            <a:endParaRPr lang="en-US" altLang="ja-JP" sz="1357" dirty="0">
              <a:latin typeface="HG正楷書体-PRO" panose="03000600000000000000" pitchFamily="66" charset="-128"/>
              <a:ea typeface="HG正楷書体-PRO" panose="03000600000000000000" pitchFamily="66" charset="-128"/>
            </a:endParaRPr>
          </a:p>
          <a:p>
            <a:r>
              <a:rPr lang="ja-JP" altLang="en-US" sz="1805" b="1" dirty="0">
                <a:latin typeface="HG正楷書体-PRO" panose="03000600000000000000" pitchFamily="66" charset="-128"/>
                <a:ea typeface="HG正楷書体-PRO" panose="03000600000000000000" pitchFamily="66" charset="-128"/>
              </a:rPr>
              <a:t>当日は</a:t>
            </a:r>
            <a:r>
              <a:rPr lang="en-US" altLang="ja-JP" sz="1805" b="1" dirty="0">
                <a:latin typeface="HG正楷書体-PRO" panose="03000600000000000000" pitchFamily="66" charset="-128"/>
                <a:ea typeface="HG正楷書体-PRO" panose="03000600000000000000" pitchFamily="66" charset="-128"/>
              </a:rPr>
              <a:t>,</a:t>
            </a:r>
            <a:r>
              <a:rPr lang="ja-JP" altLang="en-US" sz="1805" b="1" dirty="0">
                <a:latin typeface="HG正楷書体-PRO" panose="03000600000000000000" pitchFamily="66" charset="-128"/>
                <a:ea typeface="HG正楷書体-PRO" panose="03000600000000000000" pitchFamily="66" charset="-128"/>
              </a:rPr>
              <a:t>「 </a:t>
            </a:r>
            <a:r>
              <a:rPr lang="en-US" altLang="ja-JP" sz="1805" b="1" dirty="0">
                <a:solidFill>
                  <a:srgbClr val="FF0000"/>
                </a:solidFill>
                <a:latin typeface="HG正楷書体-PRO" panose="03000600000000000000" pitchFamily="66" charset="-128"/>
                <a:ea typeface="HG正楷書体-PRO" panose="03000600000000000000" pitchFamily="66" charset="-128"/>
              </a:rPr>
              <a:t>ZOOM </a:t>
            </a:r>
            <a:r>
              <a:rPr lang="ja-JP" altLang="en-US" sz="1805" b="1" dirty="0">
                <a:latin typeface="HG正楷書体-PRO" panose="03000600000000000000" pitchFamily="66" charset="-128"/>
                <a:ea typeface="HG正楷書体-PRO" panose="03000600000000000000" pitchFamily="66" charset="-128"/>
              </a:rPr>
              <a:t>」による</a:t>
            </a:r>
            <a:r>
              <a:rPr lang="en-US" altLang="ja-JP" sz="1805" b="1" dirty="0">
                <a:latin typeface="HG正楷書体-PRO" panose="03000600000000000000" pitchFamily="66" charset="-128"/>
                <a:ea typeface="HG正楷書体-PRO" panose="03000600000000000000" pitchFamily="66" charset="-128"/>
              </a:rPr>
              <a:t>WEB</a:t>
            </a:r>
            <a:r>
              <a:rPr lang="ja-JP" altLang="en-US" sz="1805" b="1" dirty="0">
                <a:latin typeface="HG正楷書体-PRO" panose="03000600000000000000" pitchFamily="66" charset="-128"/>
                <a:ea typeface="HG正楷書体-PRO" panose="03000600000000000000" pitchFamily="66" charset="-128"/>
              </a:rPr>
              <a:t>配信です。</a:t>
            </a:r>
            <a:endParaRPr lang="en-US" altLang="ja-JP" sz="1805" b="1" dirty="0">
              <a:latin typeface="HG正楷書体-PRO" panose="03000600000000000000" pitchFamily="66" charset="-128"/>
              <a:ea typeface="HG正楷書体-PRO" panose="03000600000000000000" pitchFamily="66" charset="-128"/>
            </a:endParaRPr>
          </a:p>
          <a:p>
            <a:endParaRPr lang="en-US" altLang="ja-JP" sz="1805" b="1"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933"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r>
              <a:rPr lang="ja-JP" altLang="en-US" sz="1187" dirty="0">
                <a:latin typeface="HG正楷書体-PRO" panose="03000600000000000000" pitchFamily="66" charset="-128"/>
                <a:ea typeface="HG正楷書体-PRO" panose="03000600000000000000" pitchFamily="66" charset="-128"/>
              </a:rPr>
              <a:t>②メールアドレス宛にご案内が届きます。講演会の時間になりましたら、メールの文中にある</a:t>
            </a:r>
            <a:r>
              <a:rPr lang="ja-JP" altLang="en-US" sz="1187" b="1" dirty="0">
                <a:latin typeface="HG正楷書体-PRO" panose="03000600000000000000" pitchFamily="66" charset="-128"/>
                <a:ea typeface="HG正楷書体-PRO" panose="03000600000000000000" pitchFamily="66" charset="-128"/>
              </a:rPr>
              <a:t>「</a:t>
            </a:r>
            <a:r>
              <a:rPr lang="en-US" altLang="ja-JP" sz="1187" b="1" dirty="0">
                <a:latin typeface="HG正楷書体-PRO" panose="03000600000000000000" pitchFamily="66" charset="-128"/>
                <a:ea typeface="HG正楷書体-PRO" panose="03000600000000000000" pitchFamily="66" charset="-128"/>
              </a:rPr>
              <a:t>zoom</a:t>
            </a:r>
            <a:r>
              <a:rPr lang="ja-JP" altLang="en-US" sz="1187" b="1" dirty="0">
                <a:latin typeface="HG正楷書体-PRO" panose="03000600000000000000" pitchFamily="66" charset="-128"/>
                <a:ea typeface="HG正楷書体-PRO" panose="03000600000000000000" pitchFamily="66" charset="-128"/>
              </a:rPr>
              <a:t>ミーティングに参加」の下段</a:t>
            </a:r>
            <a:r>
              <a:rPr lang="en-US" altLang="ja-JP" sz="1187" b="1" dirty="0">
                <a:latin typeface="HG正楷書体-PRO" panose="03000600000000000000" pitchFamily="66" charset="-128"/>
                <a:ea typeface="HG正楷書体-PRO" panose="03000600000000000000" pitchFamily="66" charset="-128"/>
              </a:rPr>
              <a:t>URL</a:t>
            </a:r>
            <a:r>
              <a:rPr lang="ja-JP" altLang="en-US" sz="1187" b="1" dirty="0">
                <a:latin typeface="HG正楷書体-PRO" panose="03000600000000000000" pitchFamily="66" charset="-128"/>
                <a:ea typeface="HG正楷書体-PRO" panose="03000600000000000000" pitchFamily="66" charset="-128"/>
              </a:rPr>
              <a:t>をクリック下さい</a:t>
            </a:r>
            <a:r>
              <a:rPr lang="ja-JP" altLang="en-US" sz="1187" dirty="0">
                <a:latin typeface="HG正楷書体-PRO" panose="03000600000000000000" pitchFamily="66" charset="-128"/>
                <a:ea typeface="HG正楷書体-PRO" panose="03000600000000000000" pitchFamily="66" charset="-128"/>
              </a:rPr>
              <a:t>。</a:t>
            </a:r>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r>
              <a:rPr lang="en-US" altLang="ja-JP" sz="1187" dirty="0">
                <a:latin typeface="HG正楷書体-PRO" panose="03000600000000000000" pitchFamily="66" charset="-128"/>
                <a:ea typeface="HG正楷書体-PRO" panose="03000600000000000000" pitchFamily="66" charset="-128"/>
              </a:rPr>
              <a:t>Web</a:t>
            </a:r>
            <a:r>
              <a:rPr lang="ja-JP" altLang="en-US" sz="1187" dirty="0">
                <a:latin typeface="HG正楷書体-PRO" panose="03000600000000000000" pitchFamily="66" charset="-128"/>
                <a:ea typeface="HG正楷書体-PRO" panose="03000600000000000000" pitchFamily="66" charset="-128"/>
              </a:rPr>
              <a:t>ブラウザが起動し、以下右のような画面になるので、</a:t>
            </a:r>
            <a:r>
              <a:rPr lang="ja-JP" altLang="en-US" sz="1187" b="1" dirty="0">
                <a:latin typeface="HG正楷書体-PRO" panose="03000600000000000000" pitchFamily="66" charset="-128"/>
                <a:ea typeface="HG正楷書体-PRO" panose="03000600000000000000" pitchFamily="66" charset="-128"/>
              </a:rPr>
              <a:t>「招待メールの会議</a:t>
            </a:r>
            <a:r>
              <a:rPr lang="en-US" altLang="ja-JP" sz="1187" b="1" dirty="0">
                <a:latin typeface="HG正楷書体-PRO" panose="03000600000000000000" pitchFamily="66" charset="-128"/>
                <a:ea typeface="HG正楷書体-PRO" panose="03000600000000000000" pitchFamily="66" charset="-128"/>
              </a:rPr>
              <a:t>ID</a:t>
            </a:r>
            <a:r>
              <a:rPr lang="ja-JP" altLang="en-US" sz="1187" b="1" dirty="0">
                <a:latin typeface="HG正楷書体-PRO" panose="03000600000000000000" pitchFamily="66" charset="-128"/>
                <a:ea typeface="HG正楷書体-PRO" panose="03000600000000000000" pitchFamily="66" charset="-128"/>
              </a:rPr>
              <a:t>・パスワード」をご入力頂きご参加を下さい</a:t>
            </a:r>
            <a:r>
              <a:rPr lang="ja-JP" altLang="en-US" sz="1018" dirty="0">
                <a:latin typeface="HG正楷書体-PRO" panose="03000600000000000000" pitchFamily="66" charset="-128"/>
                <a:ea typeface="HG正楷書体-PRO" panose="03000600000000000000" pitchFamily="66" charset="-128"/>
              </a:rPr>
              <a:t>（</a:t>
            </a:r>
            <a:r>
              <a:rPr lang="en-US" altLang="ja-JP" sz="1018" dirty="0">
                <a:latin typeface="HG正楷書体-PRO" panose="03000600000000000000" pitchFamily="66" charset="-128"/>
                <a:ea typeface="HG正楷書体-PRO" panose="03000600000000000000" pitchFamily="66" charset="-128"/>
              </a:rPr>
              <a:t>zoom</a:t>
            </a:r>
            <a:r>
              <a:rPr lang="ja-JP" altLang="en-US" sz="1018" dirty="0">
                <a:latin typeface="HG正楷書体-PRO" panose="03000600000000000000" pitchFamily="66" charset="-128"/>
                <a:ea typeface="HG正楷書体-PRO" panose="03000600000000000000" pitchFamily="66" charset="-128"/>
              </a:rPr>
              <a:t>アプリをご使用の場合は、アプリが起動します）。</a:t>
            </a:r>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a:p>
            <a:endParaRPr lang="en-US" altLang="ja-JP" sz="1187" dirty="0">
              <a:latin typeface="HG正楷書体-PRO" panose="03000600000000000000" pitchFamily="66" charset="-128"/>
              <a:ea typeface="HG正楷書体-PRO" panose="03000600000000000000" pitchFamily="66" charset="-128"/>
            </a:endParaRPr>
          </a:p>
        </p:txBody>
      </p:sp>
      <p:sp>
        <p:nvSpPr>
          <p:cNvPr id="28" name="正方形/長方形 27">
            <a:extLst>
              <a:ext uri="{FF2B5EF4-FFF2-40B4-BE49-F238E27FC236}">
                <a16:creationId xmlns:a16="http://schemas.microsoft.com/office/drawing/2014/main" id="{DDC5023D-65F8-495F-B2E7-CEA9168D2E64}"/>
              </a:ext>
            </a:extLst>
          </p:cNvPr>
          <p:cNvSpPr/>
          <p:nvPr/>
        </p:nvSpPr>
        <p:spPr>
          <a:xfrm>
            <a:off x="240377" y="4098636"/>
            <a:ext cx="6361984" cy="553488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6">
              <a:latin typeface="HG正楷書体-PRO" panose="03000600000000000000" pitchFamily="66" charset="-128"/>
              <a:ea typeface="HG正楷書体-PRO" panose="03000600000000000000" pitchFamily="66" charset="-128"/>
            </a:endParaRPr>
          </a:p>
        </p:txBody>
      </p:sp>
      <p:sp>
        <p:nvSpPr>
          <p:cNvPr id="27" name="タイトル 1">
            <a:extLst>
              <a:ext uri="{FF2B5EF4-FFF2-40B4-BE49-F238E27FC236}">
                <a16:creationId xmlns:a16="http://schemas.microsoft.com/office/drawing/2014/main" id="{7964BE6A-0ABF-4560-94DC-B5F145E8A145}"/>
              </a:ext>
            </a:extLst>
          </p:cNvPr>
          <p:cNvSpPr txBox="1">
            <a:spLocks/>
          </p:cNvSpPr>
          <p:nvPr/>
        </p:nvSpPr>
        <p:spPr>
          <a:xfrm>
            <a:off x="331025" y="437955"/>
            <a:ext cx="6278969" cy="420045"/>
          </a:xfrm>
          <a:prstGeom prst="rect">
            <a:avLst/>
          </a:prstGeom>
          <a:solidFill>
            <a:schemeClr val="accent1">
              <a:lumMod val="75000"/>
            </a:schemeClr>
          </a:solidFill>
        </p:spPr>
        <p:txBody>
          <a:bodyP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117" b="1" dirty="0">
                <a:solidFill>
                  <a:schemeClr val="bg1"/>
                </a:solidFill>
                <a:latin typeface="HG正楷書体-PRO" panose="03000600000000000000" pitchFamily="66" charset="-128"/>
                <a:ea typeface="HG正楷書体-PRO" panose="03000600000000000000" pitchFamily="66" charset="-128"/>
              </a:rPr>
              <a:t>Web</a:t>
            </a:r>
            <a:r>
              <a:rPr lang="ja-JP" altLang="en-US" sz="2117" b="1" dirty="0">
                <a:solidFill>
                  <a:schemeClr val="bg1"/>
                </a:solidFill>
                <a:latin typeface="HG正楷書体-PRO" panose="03000600000000000000" pitchFamily="66" charset="-128"/>
                <a:ea typeface="HG正楷書体-PRO" panose="03000600000000000000" pitchFamily="66" charset="-128"/>
              </a:rPr>
              <a:t>セミナー視聴方法</a:t>
            </a:r>
          </a:p>
        </p:txBody>
      </p:sp>
      <p:sp>
        <p:nvSpPr>
          <p:cNvPr id="33" name="テキスト ボックス 24">
            <a:extLst>
              <a:ext uri="{FF2B5EF4-FFF2-40B4-BE49-F238E27FC236}">
                <a16:creationId xmlns:a16="http://schemas.microsoft.com/office/drawing/2014/main" id="{1C8A3927-4767-416D-BB0D-8129413D59B2}"/>
              </a:ext>
            </a:extLst>
          </p:cNvPr>
          <p:cNvSpPr txBox="1">
            <a:spLocks noChangeArrowheads="1"/>
          </p:cNvSpPr>
          <p:nvPr/>
        </p:nvSpPr>
        <p:spPr bwMode="auto">
          <a:xfrm>
            <a:off x="346284" y="882039"/>
            <a:ext cx="6263711" cy="599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831" b="1" dirty="0">
                <a:latin typeface="HG正楷書体-PRO" panose="03000600000000000000" pitchFamily="66" charset="-128"/>
                <a:ea typeface="HG正楷書体-PRO" panose="03000600000000000000" pitchFamily="66" charset="-128"/>
              </a:rPr>
              <a:t>   視聴頂くにはメールアドレスが必要になります</a:t>
            </a:r>
            <a:endParaRPr lang="en-US" altLang="ja-JP" sz="1831" b="1" dirty="0">
              <a:latin typeface="HG正楷書体-PRO" panose="03000600000000000000" pitchFamily="66" charset="-128"/>
              <a:ea typeface="HG正楷書体-PRO" panose="03000600000000000000" pitchFamily="66" charset="-128"/>
            </a:endParaRPr>
          </a:p>
          <a:p>
            <a:r>
              <a:rPr lang="ja-JP" altLang="en-US" sz="1465" b="1" dirty="0">
                <a:solidFill>
                  <a:srgbClr val="FF0000"/>
                </a:solidFill>
                <a:latin typeface="HG正楷書体-PRO" panose="03000600000000000000" pitchFamily="66" charset="-128"/>
                <a:ea typeface="HG正楷書体-PRO" panose="03000600000000000000" pitchFamily="66" charset="-128"/>
              </a:rPr>
              <a:t>　　</a:t>
            </a:r>
            <a:r>
              <a:rPr lang="en-US" altLang="ja-JP" sz="1200" b="1" dirty="0">
                <a:solidFill>
                  <a:srgbClr val="FF0000"/>
                </a:solidFill>
                <a:latin typeface="HG正楷書体-PRO" panose="03000600000000000000" pitchFamily="66" charset="-128"/>
                <a:ea typeface="HG正楷書体-PRO" panose="03000600000000000000" pitchFamily="66" charset="-128"/>
              </a:rPr>
              <a:t>※</a:t>
            </a:r>
            <a:r>
              <a:rPr lang="ja-JP" altLang="en-US" sz="1200" b="1" dirty="0">
                <a:solidFill>
                  <a:srgbClr val="FF0000"/>
                </a:solidFill>
                <a:latin typeface="HG正楷書体-PRO" panose="03000600000000000000" pitchFamily="66" charset="-128"/>
                <a:ea typeface="HG正楷書体-PRO" panose="03000600000000000000" pitchFamily="66" charset="-128"/>
              </a:rPr>
              <a:t>視聴アドレスの第三者転送 </a:t>
            </a:r>
            <a:r>
              <a:rPr lang="en-US" altLang="ja-JP" sz="1200" b="1" dirty="0">
                <a:solidFill>
                  <a:srgbClr val="FF0000"/>
                </a:solidFill>
                <a:latin typeface="HG正楷書体-PRO" panose="03000600000000000000" pitchFamily="66" charset="-128"/>
                <a:ea typeface="HG正楷書体-PRO" panose="03000600000000000000" pitchFamily="66" charset="-128"/>
              </a:rPr>
              <a:t>/ </a:t>
            </a:r>
            <a:r>
              <a:rPr lang="ja-JP" altLang="en-US" sz="1200" b="1" dirty="0">
                <a:solidFill>
                  <a:srgbClr val="FF0000"/>
                </a:solidFill>
                <a:latin typeface="HG正楷書体-PRO" panose="03000600000000000000" pitchFamily="66" charset="-128"/>
                <a:ea typeface="HG正楷書体-PRO" panose="03000600000000000000" pitchFamily="66" charset="-128"/>
              </a:rPr>
              <a:t>セミナーの録画・撮影等はお控えください</a:t>
            </a:r>
            <a:endParaRPr lang="en-US" altLang="ja-JP" sz="1465" b="1" dirty="0">
              <a:solidFill>
                <a:srgbClr val="FF0000"/>
              </a:solidFill>
              <a:latin typeface="HG正楷書体-PRO" panose="03000600000000000000" pitchFamily="66" charset="-128"/>
              <a:ea typeface="HG正楷書体-PRO" panose="03000600000000000000" pitchFamily="66" charset="-128"/>
            </a:endParaRPr>
          </a:p>
        </p:txBody>
      </p:sp>
      <p:sp>
        <p:nvSpPr>
          <p:cNvPr id="35" name="正方形/長方形 24">
            <a:extLst>
              <a:ext uri="{FF2B5EF4-FFF2-40B4-BE49-F238E27FC236}">
                <a16:creationId xmlns:a16="http://schemas.microsoft.com/office/drawing/2014/main" id="{4193CBBF-60D9-4F9E-BE8F-90135E5EB5B9}"/>
              </a:ext>
            </a:extLst>
          </p:cNvPr>
          <p:cNvSpPr>
            <a:spLocks noChangeArrowheads="1"/>
          </p:cNvSpPr>
          <p:nvPr/>
        </p:nvSpPr>
        <p:spPr bwMode="auto">
          <a:xfrm>
            <a:off x="248008" y="1841661"/>
            <a:ext cx="2028864" cy="28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259" b="1" dirty="0">
                <a:solidFill>
                  <a:srgbClr val="000000"/>
                </a:solidFill>
                <a:latin typeface="HG正楷書体-PRO" panose="03000600000000000000" pitchFamily="66" charset="-128"/>
                <a:ea typeface="HG正楷書体-PRO" panose="03000600000000000000" pitchFamily="66" charset="-128"/>
              </a:rPr>
              <a:t>　</a:t>
            </a:r>
            <a:r>
              <a:rPr lang="en-US" altLang="ja-JP" sz="1259" b="1" dirty="0">
                <a:solidFill>
                  <a:srgbClr val="000000"/>
                </a:solidFill>
                <a:latin typeface="HG正楷書体-PRO" panose="03000600000000000000" pitchFamily="66" charset="-128"/>
                <a:ea typeface="HG正楷書体-PRO" panose="03000600000000000000" pitchFamily="66" charset="-128"/>
              </a:rPr>
              <a:t>【</a:t>
            </a:r>
            <a:r>
              <a:rPr lang="ja-JP" altLang="en-US" sz="1259" b="1" dirty="0">
                <a:solidFill>
                  <a:srgbClr val="000000"/>
                </a:solidFill>
                <a:latin typeface="HG正楷書体-PRO" panose="03000600000000000000" pitchFamily="66" charset="-128"/>
                <a:ea typeface="HG正楷書体-PRO" panose="03000600000000000000" pitchFamily="66" charset="-128"/>
              </a:rPr>
              <a:t>視聴予約方法</a:t>
            </a:r>
            <a:r>
              <a:rPr lang="en-US" altLang="ja-JP" sz="1259" b="1" dirty="0">
                <a:solidFill>
                  <a:srgbClr val="000000"/>
                </a:solidFill>
                <a:latin typeface="HG正楷書体-PRO" panose="03000600000000000000" pitchFamily="66" charset="-128"/>
                <a:ea typeface="HG正楷書体-PRO" panose="03000600000000000000" pitchFamily="66" charset="-128"/>
              </a:rPr>
              <a:t>】</a:t>
            </a:r>
            <a:endParaRPr lang="ja-JP" altLang="en-US" sz="1259" dirty="0">
              <a:solidFill>
                <a:srgbClr val="000000"/>
              </a:solidFill>
              <a:latin typeface="HG正楷書体-PRO" panose="03000600000000000000" pitchFamily="66" charset="-128"/>
              <a:ea typeface="HG正楷書体-PRO" panose="03000600000000000000" pitchFamily="66" charset="-128"/>
            </a:endParaRPr>
          </a:p>
        </p:txBody>
      </p:sp>
      <p:sp>
        <p:nvSpPr>
          <p:cNvPr id="36" name="正方形/長方形 23">
            <a:extLst>
              <a:ext uri="{FF2B5EF4-FFF2-40B4-BE49-F238E27FC236}">
                <a16:creationId xmlns:a16="http://schemas.microsoft.com/office/drawing/2014/main" id="{5A370C5C-1D57-4FBE-8A6B-3CBEB05DB6B4}"/>
              </a:ext>
            </a:extLst>
          </p:cNvPr>
          <p:cNvSpPr>
            <a:spLocks noChangeArrowheads="1"/>
          </p:cNvSpPr>
          <p:nvPr/>
        </p:nvSpPr>
        <p:spPr bwMode="auto">
          <a:xfrm>
            <a:off x="101860" y="2090971"/>
            <a:ext cx="3615172"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900" b="1" dirty="0">
                <a:solidFill>
                  <a:srgbClr val="000000"/>
                </a:solidFill>
                <a:latin typeface="HG正楷書体-PRO" panose="03000600000000000000" pitchFamily="66" charset="-128"/>
                <a:ea typeface="HG正楷書体-PRO" panose="03000600000000000000" pitchFamily="66" charset="-128"/>
              </a:rPr>
              <a:t>(1)</a:t>
            </a:r>
            <a:r>
              <a:rPr lang="ja-JP" altLang="en-US" sz="900" b="1" dirty="0">
                <a:solidFill>
                  <a:srgbClr val="000000"/>
                </a:solidFill>
                <a:latin typeface="HG正楷書体-PRO" panose="03000600000000000000" pitchFamily="66" charset="-128"/>
                <a:ea typeface="HG正楷書体-PRO" panose="03000600000000000000" pitchFamily="66" charset="-128"/>
              </a:rPr>
              <a:t>右の</a:t>
            </a:r>
            <a:r>
              <a:rPr lang="en-US" altLang="ja-JP" sz="900" b="1" dirty="0">
                <a:solidFill>
                  <a:srgbClr val="000000"/>
                </a:solidFill>
                <a:latin typeface="HG正楷書体-PRO" panose="03000600000000000000" pitchFamily="66" charset="-128"/>
                <a:ea typeface="HG正楷書体-PRO" panose="03000600000000000000" pitchFamily="66" charset="-128"/>
              </a:rPr>
              <a:t>2</a:t>
            </a:r>
            <a:r>
              <a:rPr lang="ja-JP" altLang="en-US" sz="900" b="1" dirty="0">
                <a:solidFill>
                  <a:srgbClr val="000000"/>
                </a:solidFill>
                <a:latin typeface="HG正楷書体-PRO" panose="03000600000000000000" pitchFamily="66" charset="-128"/>
                <a:ea typeface="HG正楷書体-PRO" panose="03000600000000000000" pitchFamily="66" charset="-128"/>
              </a:rPr>
              <a:t>次元コード読み取ってください。</a:t>
            </a:r>
            <a:endParaRPr lang="ja-JP" altLang="en-US" sz="900" dirty="0">
              <a:solidFill>
                <a:srgbClr val="000000"/>
              </a:solidFill>
              <a:latin typeface="HG正楷書体-PRO" panose="03000600000000000000" pitchFamily="66" charset="-128"/>
              <a:ea typeface="HG正楷書体-PRO" panose="03000600000000000000" pitchFamily="66" charset="-128"/>
            </a:endParaRPr>
          </a:p>
          <a:p>
            <a:pPr>
              <a:spcBef>
                <a:spcPct val="0"/>
              </a:spcBef>
              <a:buFontTx/>
              <a:buNone/>
            </a:pPr>
            <a:r>
              <a:rPr lang="ja-JP" altLang="en-US" sz="900" b="1" dirty="0">
                <a:solidFill>
                  <a:srgbClr val="000000"/>
                </a:solidFill>
                <a:latin typeface="HG正楷書体-PRO" panose="03000600000000000000" pitchFamily="66" charset="-128"/>
                <a:ea typeface="HG正楷書体-PRO" panose="03000600000000000000" pitchFamily="66" charset="-128"/>
              </a:rPr>
              <a:t>　　　</a:t>
            </a:r>
            <a:r>
              <a:rPr lang="en-US" altLang="ja-JP" sz="900" b="1" dirty="0">
                <a:solidFill>
                  <a:srgbClr val="000000"/>
                </a:solidFill>
                <a:latin typeface="HG正楷書体-PRO" panose="03000600000000000000" pitchFamily="66" charset="-128"/>
                <a:ea typeface="HG正楷書体-PRO" panose="03000600000000000000" pitchFamily="66" charset="-128"/>
              </a:rPr>
              <a:t>(</a:t>
            </a:r>
            <a:r>
              <a:rPr lang="ja-JP" altLang="en-US" sz="900" b="1" dirty="0">
                <a:solidFill>
                  <a:srgbClr val="000000"/>
                </a:solidFill>
                <a:latin typeface="HG正楷書体-PRO" panose="03000600000000000000" pitchFamily="66" charset="-128"/>
                <a:ea typeface="HG正楷書体-PRO" panose="03000600000000000000" pitchFamily="66" charset="-128"/>
              </a:rPr>
              <a:t>メールフォーマットが立ち上がります。</a:t>
            </a:r>
            <a:r>
              <a:rPr lang="en-US" altLang="ja-JP" sz="900" b="1" dirty="0">
                <a:solidFill>
                  <a:srgbClr val="000000"/>
                </a:solidFill>
                <a:latin typeface="HG正楷書体-PRO" panose="03000600000000000000" pitchFamily="66" charset="-128"/>
                <a:ea typeface="HG正楷書体-PRO" panose="03000600000000000000" pitchFamily="66" charset="-128"/>
              </a:rPr>
              <a:t>)</a:t>
            </a:r>
          </a:p>
          <a:p>
            <a:pPr>
              <a:spcBef>
                <a:spcPct val="0"/>
              </a:spcBef>
              <a:buFontTx/>
              <a:buNone/>
            </a:pPr>
            <a:endParaRPr lang="ja-JP" altLang="en-US" sz="900" dirty="0">
              <a:solidFill>
                <a:srgbClr val="000000"/>
              </a:solidFill>
              <a:latin typeface="HG正楷書体-PRO" panose="03000600000000000000" pitchFamily="66" charset="-128"/>
              <a:ea typeface="HG正楷書体-PRO" panose="03000600000000000000" pitchFamily="66" charset="-128"/>
            </a:endParaRPr>
          </a:p>
          <a:p>
            <a:pPr>
              <a:spcBef>
                <a:spcPct val="0"/>
              </a:spcBef>
              <a:buFontTx/>
              <a:buNone/>
            </a:pPr>
            <a:r>
              <a:rPr lang="en-US" altLang="ja-JP" sz="900" b="1" dirty="0">
                <a:solidFill>
                  <a:srgbClr val="000000"/>
                </a:solidFill>
                <a:latin typeface="HG正楷書体-PRO" panose="03000600000000000000" pitchFamily="66" charset="-128"/>
                <a:ea typeface="HG正楷書体-PRO" panose="03000600000000000000" pitchFamily="66" charset="-128"/>
              </a:rPr>
              <a:t>(2)</a:t>
            </a:r>
            <a:r>
              <a:rPr lang="ja-JP" altLang="en-US" sz="900" b="1" dirty="0">
                <a:solidFill>
                  <a:srgbClr val="000000"/>
                </a:solidFill>
                <a:latin typeface="HG正楷書体-PRO" panose="03000600000000000000" pitchFamily="66" charset="-128"/>
                <a:ea typeface="HG正楷書体-PRO" panose="03000600000000000000" pitchFamily="66" charset="-128"/>
              </a:rPr>
              <a:t>下記事項を</a:t>
            </a:r>
            <a:r>
              <a:rPr lang="en-US" altLang="ja-JP" sz="900" b="1" dirty="0">
                <a:solidFill>
                  <a:srgbClr val="000000"/>
                </a:solidFill>
                <a:latin typeface="HG正楷書体-PRO" panose="03000600000000000000" pitchFamily="66" charset="-128"/>
                <a:ea typeface="HG正楷書体-PRO" panose="03000600000000000000" pitchFamily="66" charset="-128"/>
              </a:rPr>
              <a:t>2</a:t>
            </a:r>
            <a:r>
              <a:rPr lang="ja-JP" altLang="en-US" sz="900" b="1" dirty="0">
                <a:solidFill>
                  <a:srgbClr val="000000"/>
                </a:solidFill>
                <a:latin typeface="HG正楷書体-PRO" panose="03000600000000000000" pitchFamily="66" charset="-128"/>
                <a:ea typeface="HG正楷書体-PRO" panose="03000600000000000000" pitchFamily="66" charset="-128"/>
              </a:rPr>
              <a:t>点をご記入の上、メールを送信ください。</a:t>
            </a:r>
            <a:endParaRPr lang="ja-JP" altLang="en-US" sz="900" dirty="0">
              <a:solidFill>
                <a:srgbClr val="000000"/>
              </a:solidFill>
              <a:latin typeface="HG正楷書体-PRO" panose="03000600000000000000" pitchFamily="66" charset="-128"/>
              <a:ea typeface="HG正楷書体-PRO" panose="03000600000000000000" pitchFamily="66" charset="-128"/>
            </a:endParaRPr>
          </a:p>
          <a:p>
            <a:pPr>
              <a:spcBef>
                <a:spcPct val="0"/>
              </a:spcBef>
              <a:buFontTx/>
              <a:buNone/>
            </a:pPr>
            <a:r>
              <a:rPr lang="ja-JP" altLang="en-US" sz="900" dirty="0">
                <a:solidFill>
                  <a:srgbClr val="000000"/>
                </a:solidFill>
                <a:latin typeface="HG正楷書体-PRO" panose="03000600000000000000" pitchFamily="66" charset="-128"/>
                <a:ea typeface="HG正楷書体-PRO" panose="03000600000000000000" pitchFamily="66" charset="-128"/>
              </a:rPr>
              <a:t>　　　①ご施設名②お名前</a:t>
            </a:r>
            <a:endParaRPr lang="en-US" altLang="ja-JP" sz="900" dirty="0">
              <a:solidFill>
                <a:srgbClr val="000000"/>
              </a:solidFill>
              <a:latin typeface="HG正楷書体-PRO" panose="03000600000000000000" pitchFamily="66" charset="-128"/>
              <a:ea typeface="HG正楷書体-PRO" panose="03000600000000000000" pitchFamily="66" charset="-128"/>
            </a:endParaRPr>
          </a:p>
          <a:p>
            <a:pPr>
              <a:spcBef>
                <a:spcPct val="0"/>
              </a:spcBef>
              <a:buFontTx/>
              <a:buNone/>
            </a:pPr>
            <a:endParaRPr lang="ja-JP" altLang="en-US" sz="900" dirty="0">
              <a:solidFill>
                <a:srgbClr val="000000"/>
              </a:solidFill>
              <a:latin typeface="HG正楷書体-PRO" panose="03000600000000000000" pitchFamily="66" charset="-128"/>
              <a:ea typeface="HG正楷書体-PRO" panose="03000600000000000000" pitchFamily="66" charset="-128"/>
            </a:endParaRPr>
          </a:p>
          <a:p>
            <a:pPr>
              <a:spcBef>
                <a:spcPct val="0"/>
              </a:spcBef>
              <a:buFontTx/>
              <a:buNone/>
            </a:pPr>
            <a:r>
              <a:rPr lang="en-US" altLang="ja-JP" sz="900" b="1" dirty="0">
                <a:solidFill>
                  <a:srgbClr val="000000"/>
                </a:solidFill>
                <a:latin typeface="HG正楷書体-PRO" panose="03000600000000000000" pitchFamily="66" charset="-128"/>
                <a:ea typeface="HG正楷書体-PRO" panose="03000600000000000000" pitchFamily="66" charset="-128"/>
              </a:rPr>
              <a:t>(3)</a:t>
            </a:r>
            <a:r>
              <a:rPr lang="ja-JP" altLang="en-US" sz="900" b="1" dirty="0">
                <a:solidFill>
                  <a:srgbClr val="000000"/>
                </a:solidFill>
                <a:latin typeface="HG正楷書体-PRO" panose="03000600000000000000" pitchFamily="66" charset="-128"/>
                <a:ea typeface="HG正楷書体-PRO" panose="03000600000000000000" pitchFamily="66" charset="-128"/>
              </a:rPr>
              <a:t>後日、ご視聴に必要な</a:t>
            </a:r>
            <a:r>
              <a:rPr lang="en-US" altLang="ja-JP" sz="900" b="1" dirty="0">
                <a:solidFill>
                  <a:srgbClr val="000000"/>
                </a:solidFill>
                <a:latin typeface="HG正楷書体-PRO" panose="03000600000000000000" pitchFamily="66" charset="-128"/>
                <a:ea typeface="HG正楷書体-PRO" panose="03000600000000000000" pitchFamily="66" charset="-128"/>
              </a:rPr>
              <a:t>URL</a:t>
            </a:r>
            <a:r>
              <a:rPr lang="ja-JP" altLang="en-US" sz="900" b="1" dirty="0">
                <a:solidFill>
                  <a:srgbClr val="000000"/>
                </a:solidFill>
                <a:latin typeface="HG正楷書体-PRO" panose="03000600000000000000" pitchFamily="66" charset="-128"/>
                <a:ea typeface="HG正楷書体-PRO" panose="03000600000000000000" pitchFamily="66" charset="-128"/>
              </a:rPr>
              <a:t>をメールにてお送りいたします。</a:t>
            </a:r>
            <a:endParaRPr lang="ja-JP" altLang="en-US" sz="900" dirty="0">
              <a:latin typeface="HG正楷書体-PRO" panose="03000600000000000000" pitchFamily="66" charset="-128"/>
              <a:ea typeface="HG正楷書体-PRO" panose="03000600000000000000" pitchFamily="66" charset="-128"/>
            </a:endParaRPr>
          </a:p>
        </p:txBody>
      </p:sp>
      <p:sp>
        <p:nvSpPr>
          <p:cNvPr id="37" name="正方形/長方形 27">
            <a:extLst>
              <a:ext uri="{FF2B5EF4-FFF2-40B4-BE49-F238E27FC236}">
                <a16:creationId xmlns:a16="http://schemas.microsoft.com/office/drawing/2014/main" id="{4665AB2F-E1F6-4E00-81E8-8BD196A490DF}"/>
              </a:ext>
            </a:extLst>
          </p:cNvPr>
          <p:cNvSpPr>
            <a:spLocks noChangeArrowheads="1"/>
          </p:cNvSpPr>
          <p:nvPr/>
        </p:nvSpPr>
        <p:spPr bwMode="auto">
          <a:xfrm>
            <a:off x="174039" y="3275768"/>
            <a:ext cx="3470813"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080" dirty="0">
                <a:solidFill>
                  <a:srgbClr val="000000"/>
                </a:solidFill>
                <a:latin typeface="HG正楷書体-PRO" panose="03000600000000000000" pitchFamily="66" charset="-128"/>
                <a:ea typeface="HG正楷書体-PRO" panose="03000600000000000000" pitchFamily="66" charset="-128"/>
              </a:rPr>
              <a:t>協和キリン株式会社　新宿第</a:t>
            </a:r>
            <a:r>
              <a:rPr lang="en-US" altLang="ja-JP" sz="1080" dirty="0">
                <a:solidFill>
                  <a:srgbClr val="000000"/>
                </a:solidFill>
                <a:latin typeface="HG正楷書体-PRO" panose="03000600000000000000" pitchFamily="66" charset="-128"/>
                <a:ea typeface="HG正楷書体-PRO" panose="03000600000000000000" pitchFamily="66" charset="-128"/>
              </a:rPr>
              <a:t>1</a:t>
            </a:r>
            <a:r>
              <a:rPr lang="ja-JP" altLang="en-US" sz="1080" dirty="0">
                <a:solidFill>
                  <a:srgbClr val="000000"/>
                </a:solidFill>
                <a:latin typeface="HG正楷書体-PRO" panose="03000600000000000000" pitchFamily="66" charset="-128"/>
                <a:ea typeface="HG正楷書体-PRO" panose="03000600000000000000" pitchFamily="66" charset="-128"/>
              </a:rPr>
              <a:t>営業所　栃村　雄一郎　</a:t>
            </a:r>
            <a:endParaRPr lang="en-US" altLang="ja-JP" sz="1080" dirty="0">
              <a:solidFill>
                <a:srgbClr val="000000"/>
              </a:solidFill>
              <a:latin typeface="HG正楷書体-PRO" panose="03000600000000000000" pitchFamily="66" charset="-128"/>
              <a:ea typeface="HG正楷書体-PRO" panose="03000600000000000000" pitchFamily="66" charset="-128"/>
            </a:endParaRPr>
          </a:p>
          <a:p>
            <a:pPr>
              <a:spcBef>
                <a:spcPct val="0"/>
              </a:spcBef>
              <a:buFontTx/>
              <a:buNone/>
            </a:pPr>
            <a:r>
              <a:rPr lang="en-US" altLang="ja-JP" sz="1080" dirty="0">
                <a:solidFill>
                  <a:srgbClr val="000000"/>
                </a:solidFill>
                <a:latin typeface="HG正楷書体-PRO" panose="03000600000000000000" pitchFamily="66" charset="-128"/>
                <a:ea typeface="HG正楷書体-PRO" panose="03000600000000000000" pitchFamily="66" charset="-128"/>
              </a:rPr>
              <a:t>TEL:03‐6911-2870</a:t>
            </a:r>
          </a:p>
          <a:p>
            <a:pPr>
              <a:spcBef>
                <a:spcPct val="0"/>
              </a:spcBef>
              <a:buFontTx/>
              <a:buNone/>
            </a:pPr>
            <a:r>
              <a:rPr lang="en-US" altLang="ja-JP" sz="1080" dirty="0">
                <a:solidFill>
                  <a:srgbClr val="000000"/>
                </a:solidFill>
                <a:latin typeface="HG正楷書体-PRO" panose="03000600000000000000" pitchFamily="66" charset="-128"/>
                <a:ea typeface="HG正楷書体-PRO" panose="03000600000000000000" pitchFamily="66" charset="-128"/>
              </a:rPr>
              <a:t>yuichiro.tochimura.xm@kyowakirin.com</a:t>
            </a:r>
            <a:endParaRPr lang="ja-JP" altLang="en-US" sz="1080" dirty="0">
              <a:solidFill>
                <a:srgbClr val="000000"/>
              </a:solidFill>
              <a:latin typeface="HG正楷書体-PRO" panose="03000600000000000000" pitchFamily="66" charset="-128"/>
              <a:ea typeface="HG正楷書体-PRO" panose="03000600000000000000" pitchFamily="66" charset="-128"/>
            </a:endParaRPr>
          </a:p>
        </p:txBody>
      </p:sp>
      <p:sp>
        <p:nvSpPr>
          <p:cNvPr id="38" name="正方形/長方形 37">
            <a:extLst>
              <a:ext uri="{FF2B5EF4-FFF2-40B4-BE49-F238E27FC236}">
                <a16:creationId xmlns:a16="http://schemas.microsoft.com/office/drawing/2014/main" id="{A44FBE17-C019-423E-A754-AF5B091260C8}"/>
              </a:ext>
            </a:extLst>
          </p:cNvPr>
          <p:cNvSpPr/>
          <p:nvPr/>
        </p:nvSpPr>
        <p:spPr>
          <a:xfrm>
            <a:off x="708351" y="3862433"/>
            <a:ext cx="2873503" cy="235898"/>
          </a:xfrm>
          <a:prstGeom prst="rect">
            <a:avLst/>
          </a:prstGeom>
        </p:spPr>
        <p:txBody>
          <a:bodyPr wrap="square">
            <a:spAutoFit/>
          </a:bodyPr>
          <a:lstStyle/>
          <a:p>
            <a:r>
              <a:rPr lang="en-US" altLang="ja-JP" sz="933" dirty="0">
                <a:latin typeface="HG正楷書体-PRO" panose="03000600000000000000" pitchFamily="66" charset="-128"/>
                <a:ea typeface="HG正楷書体-PRO" panose="03000600000000000000" pitchFamily="66" charset="-128"/>
              </a:rPr>
              <a:t>※ </a:t>
            </a:r>
            <a:r>
              <a:rPr lang="ja-JP" altLang="en-US" sz="933" dirty="0">
                <a:latin typeface="HG正楷書体-PRO" panose="03000600000000000000" pitchFamily="66" charset="-128"/>
                <a:ea typeface="HG正楷書体-PRO" panose="03000600000000000000" pitchFamily="66" charset="-128"/>
              </a:rPr>
              <a:t>直接メールを頂くことも可能です。</a:t>
            </a:r>
          </a:p>
        </p:txBody>
      </p:sp>
      <p:pic>
        <p:nvPicPr>
          <p:cNvPr id="7" name="図 6">
            <a:extLst>
              <a:ext uri="{FF2B5EF4-FFF2-40B4-BE49-F238E27FC236}">
                <a16:creationId xmlns:a16="http://schemas.microsoft.com/office/drawing/2014/main" id="{00EBE0C2-4120-48CF-8950-FF1AA04C713A}"/>
              </a:ext>
            </a:extLst>
          </p:cNvPr>
          <p:cNvPicPr>
            <a:picLocks noChangeAspect="1"/>
          </p:cNvPicPr>
          <p:nvPr/>
        </p:nvPicPr>
        <p:blipFill>
          <a:blip r:embed="rId2"/>
          <a:stretch>
            <a:fillRect/>
          </a:stretch>
        </p:blipFill>
        <p:spPr>
          <a:xfrm>
            <a:off x="4046653" y="1825577"/>
            <a:ext cx="2102995" cy="2087300"/>
          </a:xfrm>
          <a:prstGeom prst="rect">
            <a:avLst/>
          </a:prstGeom>
        </p:spPr>
      </p:pic>
      <p:pic>
        <p:nvPicPr>
          <p:cNvPr id="9" name="図 8">
            <a:extLst>
              <a:ext uri="{FF2B5EF4-FFF2-40B4-BE49-F238E27FC236}">
                <a16:creationId xmlns:a16="http://schemas.microsoft.com/office/drawing/2014/main" id="{DAC561C6-1143-41CD-8E95-FF8A65CF29AA}"/>
              </a:ext>
            </a:extLst>
          </p:cNvPr>
          <p:cNvPicPr>
            <a:picLocks noChangeAspect="1"/>
          </p:cNvPicPr>
          <p:nvPr/>
        </p:nvPicPr>
        <p:blipFill>
          <a:blip r:embed="rId3"/>
          <a:stretch>
            <a:fillRect/>
          </a:stretch>
        </p:blipFill>
        <p:spPr>
          <a:xfrm>
            <a:off x="542343" y="5327744"/>
            <a:ext cx="5871592" cy="3980015"/>
          </a:xfrm>
          <a:prstGeom prst="rect">
            <a:avLst/>
          </a:prstGeom>
        </p:spPr>
      </p:pic>
    </p:spTree>
    <p:extLst>
      <p:ext uri="{BB962C8B-B14F-4D97-AF65-F5344CB8AC3E}">
        <p14:creationId xmlns:p14="http://schemas.microsoft.com/office/powerpoint/2010/main" val="10221232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bikou xmlns="c260ff15-dff5-4640-bc5c-dd264bf71f82" xsi:nil="true"/>
    <kimitsukubun xmlns="c260ff15-dff5-4640-bc5c-dd264bf71f82">社外秘</kimitsukubun>
    <kisanbi xmlns="c260ff15-dff5-4640-bc5c-dd264bf71f82">2017-12-31T15:00:00+00:00</kisanbi>
    <sakujoyoteibi xmlns="c260ff15-dff5-4640-bc5c-dd264bf71f82">2027-12-31T15:00:00+00:00</sakujoyoteibi>
    <_dlc_ExpireDateSaved xmlns="http://schemas.microsoft.com/sharepoint/v3" xsi:nil="true"/>
    <_dlc_ExpireDate xmlns="http://schemas.microsoft.com/sharepoint/v3">2027-12-31T15:00:00+00:00</_dlc_ExpireDate>
    <IconOverlay xmlns="http://schemas.microsoft.com/sharepoint/v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正式文書" ma:contentTypeID="0x010100648FC37C2467A743BA7E526E878439C900743F2BAF5B2C974183409AFE8C75783B" ma:contentTypeVersion="9" ma:contentTypeDescription="" ma:contentTypeScope="" ma:versionID="fa379a65d245b0f2455f59ba69d86c0c">
  <xsd:schema xmlns:xsd="http://www.w3.org/2001/XMLSchema" xmlns:xs="http://www.w3.org/2001/XMLSchema" xmlns:p="http://schemas.microsoft.com/office/2006/metadata/properties" xmlns:ns1="http://schemas.microsoft.com/sharepoint/v3" xmlns:ns2="c260ff15-dff5-4640-bc5c-dd264bf71f82" xmlns:ns3="http://schemas.microsoft.com/sharepoint/v4" targetNamespace="http://schemas.microsoft.com/office/2006/metadata/properties" ma:root="true" ma:fieldsID="da166c746f805a6ad5c61a24f3f0c9c3" ns1:_="" ns2:_="" ns3:_="">
    <xsd:import namespace="http://schemas.microsoft.com/sharepoint/v3"/>
    <xsd:import namespace="c260ff15-dff5-4640-bc5c-dd264bf71f82"/>
    <xsd:import namespace="http://schemas.microsoft.com/sharepoint/v4"/>
    <xsd:element name="properties">
      <xsd:complexType>
        <xsd:sequence>
          <xsd:element name="documentManagement">
            <xsd:complexType>
              <xsd:all>
                <xsd:element ref="ns2:kimitsukubun"/>
                <xsd:element ref="ns2:kisanbi" minOccurs="0"/>
                <xsd:element ref="ns2:sakujoyoteibi" minOccurs="0"/>
                <xsd:element ref="ns2:bikou" minOccurs="0"/>
                <xsd:element ref="ns1:_dlc_Exempt" minOccurs="0"/>
                <xsd:element ref="ns1:_dlc_ExpireDateSaved" minOccurs="0"/>
                <xsd:element ref="ns1:_dlc_ExpireDate" minOccurs="0"/>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3" nillable="true" ma:displayName="ポリシー適用除外" ma:hidden="true" ma:internalName="_dlc_Exempt" ma:readOnly="true">
      <xsd:simpleType>
        <xsd:restriction base="dms:Unknown"/>
      </xsd:simpleType>
    </xsd:element>
    <xsd:element name="_dlc_ExpireDateSaved" ma:index="14" nillable="true" ma:displayName="元の有効期限" ma:hidden="true" ma:internalName="_dlc_ExpireDateSaved" ma:readOnly="true">
      <xsd:simpleType>
        <xsd:restriction base="dms:DateTime"/>
      </xsd:simpleType>
    </xsd:element>
    <xsd:element name="_dlc_ExpireDate" ma:index="15" nillable="true" ma:displayName="期日" ma:description="" ma:hidden="true" ma:indexed="true" ma:internalName="_dlc_ExpireDat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c260ff15-dff5-4640-bc5c-dd264bf71f82" elementFormDefault="qualified">
    <xsd:import namespace="http://schemas.microsoft.com/office/2006/documentManagement/types"/>
    <xsd:import namespace="http://schemas.microsoft.com/office/infopath/2007/PartnerControls"/>
    <xsd:element name="kimitsukubun" ma:index="8" ma:displayName="機密区分" ma:default="社外秘" ma:description="文書の機密区分を選択します。 &#10;既定値は「社外秘」です。" ma:format="RadioButtons" ma:internalName="kimitsukubun">
      <xsd:simpleType>
        <xsd:restriction base="dms:Choice">
          <xsd:enumeration value="極秘"/>
          <xsd:enumeration value="秘"/>
          <xsd:enumeration value="社外秘"/>
        </xsd:restriction>
      </xsd:simpleType>
    </xsd:element>
    <xsd:element name="kisanbi" ma:index="9" nillable="true" ma:displayName="起算日" ma:description="起算日を入力します。&#10;既定値は「翌年１月１日」です。" ma:format="DateOnly" ma:internalName="kisanbi">
      <xsd:simpleType>
        <xsd:restriction base="dms:DateTime"/>
      </xsd:simpleType>
    </xsd:element>
    <xsd:element name="sakujoyoteibi" ma:index="10" nillable="true" ma:displayName="削除予定日" ma:description="文書の削除予定日を入力します。 &#10;既定値は起算日（翌年1月1日）から10年後の日付が表示されています。 &#10;&#10;※文書の保管年限は 1年・3年・5年・10年・永久 のいずれかとなります。" ma:format="DateOnly" ma:internalName="sakujoyoteibi">
      <xsd:simpleType>
        <xsd:restriction base="dms:DateTime"/>
      </xsd:simpleType>
    </xsd:element>
    <xsd:element name="bikou" ma:index="11" nillable="true" ma:displayName="備考" ma:description="ユーザー定義フィールドです。（全角100文字程度）" ma:internalName="bikou">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spe:Receivers>
</file>

<file path=customXml/item5.xml><?xml version="1.0" encoding="utf-8"?>
<?mso-contentType ?>
<p:Policy xmlns:p="office.server.policy" id="" local="true">
  <p:Name>正式文書</p:Name>
  <p:Description/>
  <p:Statement/>
  <p:PolicyItems>
    <p:PolicyItem featureId="Microsoft.Office.RecordsManagement.PolicyFeatures.Expiration" staticId="0x010100648FC37C2467A743BA7E526E878439C9|1515157315" UniqueId="4c3d0a90-f810-4b11-9958-63e803594aef">
      <p:Name>保持</p:Name>
      <p:Description>処理対象コンテンツのスケジュールを自動的に設定し、期限に達したコンテンツに対して保持処理を実行します。</p:Description>
      <p:CustomData>
        <Schedules nextStageId="2">
          <Schedule type="Default">
            <stages>
              <data stageId="1">
                <formula id="Microsoft.Office.RecordsManagement.PolicyFeatures.Expiration.Formula.BuiltIn">
                  <number>0</number>
                  <property>sakujoyoteibi</property>
                  <propertyId>3e575d30-b19b-4326-90b3-00c5560166a8</propertyId>
                  <period>days</period>
                </formula>
                <action type="action" id="Microsoft.Office.RecordsManagement.PolicyFeatures.Expiration.Action.MoveToRecycleBin"/>
              </data>
            </stages>
          </Schedule>
        </Schedules>
      </p:CustomData>
    </p:PolicyItem>
  </p:PolicyItems>
</p:Policy>
</file>

<file path=customXml/itemProps1.xml><?xml version="1.0" encoding="utf-8"?>
<ds:datastoreItem xmlns:ds="http://schemas.openxmlformats.org/officeDocument/2006/customXml" ds:itemID="{C8779A99-5330-468A-A545-09B8824D54BD}">
  <ds:schemaRefs>
    <ds:schemaRef ds:uri="http://schemas.microsoft.com/sharepoint/v3/contenttype/forms"/>
  </ds:schemaRefs>
</ds:datastoreItem>
</file>

<file path=customXml/itemProps2.xml><?xml version="1.0" encoding="utf-8"?>
<ds:datastoreItem xmlns:ds="http://schemas.openxmlformats.org/officeDocument/2006/customXml" ds:itemID="{C651904B-93D5-412C-9DAE-9267A4B034CC}">
  <ds:schemaRefs>
    <ds:schemaRef ds:uri="http://schemas.openxmlformats.org/package/2006/metadata/core-properties"/>
    <ds:schemaRef ds:uri="c260ff15-dff5-4640-bc5c-dd264bf71f82"/>
    <ds:schemaRef ds:uri="http://www.w3.org/XML/1998/namespace"/>
    <ds:schemaRef ds:uri="http://purl.org/dc/terms/"/>
    <ds:schemaRef ds:uri="http://schemas.microsoft.com/office/2006/documentManagement/types"/>
    <ds:schemaRef ds:uri="http://schemas.microsoft.com/office/2006/metadata/properties"/>
    <ds:schemaRef ds:uri="http://purl.org/dc/elements/1.1/"/>
    <ds:schemaRef ds:uri="http://schemas.microsoft.com/sharepoint/v4"/>
    <ds:schemaRef ds:uri="http://schemas.microsoft.com/office/infopath/2007/PartnerControls"/>
    <ds:schemaRef ds:uri="http://schemas.microsoft.com/sharepoint/v3"/>
    <ds:schemaRef ds:uri="http://purl.org/dc/dcmitype/"/>
  </ds:schemaRefs>
</ds:datastoreItem>
</file>

<file path=customXml/itemProps3.xml><?xml version="1.0" encoding="utf-8"?>
<ds:datastoreItem xmlns:ds="http://schemas.openxmlformats.org/officeDocument/2006/customXml" ds:itemID="{B9A67458-7ADE-4000-905A-2515E13876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260ff15-dff5-4640-bc5c-dd264bf71f82"/>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DE79FDF-0EE9-4C96-B68A-BA3DD1DC6075}">
  <ds:schemaRefs>
    <ds:schemaRef ds:uri="http://schemas.microsoft.com/sharepoint/events"/>
  </ds:schemaRefs>
</ds:datastoreItem>
</file>

<file path=customXml/itemProps5.xml><?xml version="1.0" encoding="utf-8"?>
<ds:datastoreItem xmlns:ds="http://schemas.openxmlformats.org/officeDocument/2006/customXml" ds:itemID="{D2889F4D-1C34-4DCE-B01A-250A5788F915}">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otalTime>493</TotalTime>
  <Words>286</Words>
  <Application>Microsoft Office PowerPoint</Application>
  <PresentationFormat>A4 210 x 297 mm</PresentationFormat>
  <Paragraphs>85</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HGP行書体</vt:lpstr>
      <vt:lpstr>HG正楷書体-PRO</vt:lpstr>
      <vt:lpstr>游ゴシック</vt:lpstr>
      <vt:lpstr>Arial</vt:lpstr>
      <vt:lpstr>Calibri</vt:lpstr>
      <vt:lpstr>Lucida Handwriting</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鈴木美紗子 Misako Suzuki</dc:creator>
  <cp:lastModifiedBy>栃村雄一郎 Yuichiro Tochimura</cp:lastModifiedBy>
  <cp:revision>25</cp:revision>
  <cp:lastPrinted>2021-01-05T06:29:56Z</cp:lastPrinted>
  <dcterms:created xsi:type="dcterms:W3CDTF">2019-12-23T02:20:56Z</dcterms:created>
  <dcterms:modified xsi:type="dcterms:W3CDTF">2021-01-06T01:33:12Z</dcterms:modified>
</cp:coreProperties>
</file>